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64" r:id="rId4"/>
    <p:sldId id="257" r:id="rId5"/>
    <p:sldId id="262" r:id="rId6"/>
    <p:sldId id="259" r:id="rId7"/>
    <p:sldId id="265" r:id="rId8"/>
  </p:sldIdLst>
  <p:sldSz cx="6858000" cy="9144000" type="screen4x3"/>
  <p:notesSz cx="6858000" cy="9144000"/>
  <p:embeddedFontLst>
    <p:embeddedFont>
      <p:font typeface="Book Antiqua" panose="02040602050305030304" pitchFamily="18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xrpWbL+96+Z0oxeDU2p3Wgpz9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25B"/>
    <a:srgbClr val="0C7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AF9C54-B3B5-44FE-8889-E213455827D4}">
  <a:tblStyle styleId="{70AF9C54-B3B5-44FE-8889-E213455827D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EFD"/>
          </a:solidFill>
        </a:fill>
      </a:tcStyle>
    </a:wholeTbl>
    <a:band1H>
      <a:tcTxStyle/>
      <a:tcStyle>
        <a:tcBdr/>
        <a:fill>
          <a:solidFill>
            <a:srgbClr val="FFFD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FD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5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20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58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214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17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3055620" y="109029"/>
            <a:ext cx="3395948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1C1C"/>
              </a:buClr>
              <a:buSzPts val="3200"/>
              <a:buFont typeface="Batang"/>
              <a:buNone/>
              <a:defRPr sz="3200" b="1">
                <a:solidFill>
                  <a:srgbClr val="EA1C1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 rot="-5400000">
            <a:off x="-38801" y="961036"/>
            <a:ext cx="124289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" name="Google Shape;19;p11"/>
          <p:cNvCxnSpPr/>
          <p:nvPr/>
        </p:nvCxnSpPr>
        <p:spPr>
          <a:xfrm>
            <a:off x="581025" y="1745933"/>
            <a:ext cx="0" cy="457200"/>
          </a:xfrm>
          <a:prstGeom prst="straightConnector1">
            <a:avLst/>
          </a:prstGeom>
          <a:noFill/>
          <a:ln w="1587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 rot="-5400000">
            <a:off x="-336516" y="3073578"/>
            <a:ext cx="1839371" cy="2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" name="Google Shape;21;p11"/>
          <p:cNvCxnSpPr/>
          <p:nvPr/>
        </p:nvCxnSpPr>
        <p:spPr>
          <a:xfrm>
            <a:off x="581025" y="4138584"/>
            <a:ext cx="0" cy="457200"/>
          </a:xfrm>
          <a:prstGeom prst="straightConnector1">
            <a:avLst/>
          </a:prstGeom>
          <a:noFill/>
          <a:ln w="1587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11"/>
          <p:cNvSpPr txBox="1">
            <a:spLocks noGrp="1"/>
          </p:cNvSpPr>
          <p:nvPr>
            <p:ph type="body" idx="3"/>
          </p:nvPr>
        </p:nvSpPr>
        <p:spPr>
          <a:xfrm rot="-5400000">
            <a:off x="-336516" y="5452160"/>
            <a:ext cx="1839371" cy="2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" name="Google Shape;23;p11"/>
          <p:cNvCxnSpPr/>
          <p:nvPr/>
        </p:nvCxnSpPr>
        <p:spPr>
          <a:xfrm>
            <a:off x="581025" y="6511798"/>
            <a:ext cx="0" cy="457200"/>
          </a:xfrm>
          <a:prstGeom prst="straightConnector1">
            <a:avLst/>
          </a:prstGeom>
          <a:noFill/>
          <a:ln w="1587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11"/>
          <p:cNvSpPr txBox="1">
            <a:spLocks noGrp="1"/>
          </p:cNvSpPr>
          <p:nvPr>
            <p:ph type="body" idx="4"/>
          </p:nvPr>
        </p:nvSpPr>
        <p:spPr>
          <a:xfrm rot="-5400000">
            <a:off x="-338661" y="7758733"/>
            <a:ext cx="1839371" cy="2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>
            <a:spLocks noGrp="1"/>
          </p:cNvSpPr>
          <p:nvPr>
            <p:ph type="pic" idx="5"/>
          </p:nvPr>
        </p:nvSpPr>
        <p:spPr>
          <a:xfrm>
            <a:off x="1242378" y="435293"/>
            <a:ext cx="914400" cy="914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11"/>
          <p:cNvSpPr txBox="1">
            <a:spLocks noGrp="1"/>
          </p:cNvSpPr>
          <p:nvPr>
            <p:ph type="body" idx="6"/>
          </p:nvPr>
        </p:nvSpPr>
        <p:spPr>
          <a:xfrm>
            <a:off x="1179576" y="1810703"/>
            <a:ext cx="1447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A1C1C"/>
              </a:buClr>
              <a:buSzPts val="1600"/>
              <a:buNone/>
              <a:defRPr sz="1600" b="1">
                <a:solidFill>
                  <a:srgbClr val="EA1C1C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7"/>
          </p:nvPr>
        </p:nvSpPr>
        <p:spPr>
          <a:xfrm>
            <a:off x="1179576" y="2206943"/>
            <a:ext cx="1447800" cy="123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8"/>
          </p:nvPr>
        </p:nvSpPr>
        <p:spPr>
          <a:xfrm>
            <a:off x="1179576" y="3488626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9"/>
          </p:nvPr>
        </p:nvSpPr>
        <p:spPr>
          <a:xfrm>
            <a:off x="1179576" y="378634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3"/>
          </p:nvPr>
        </p:nvSpPr>
        <p:spPr>
          <a:xfrm>
            <a:off x="1179576" y="396922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4"/>
          </p:nvPr>
        </p:nvSpPr>
        <p:spPr>
          <a:xfrm>
            <a:off x="1179576" y="4219160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5"/>
          </p:nvPr>
        </p:nvSpPr>
        <p:spPr>
          <a:xfrm>
            <a:off x="1179576" y="4402040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6"/>
          </p:nvPr>
        </p:nvSpPr>
        <p:spPr>
          <a:xfrm>
            <a:off x="1179576" y="5165662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7"/>
          </p:nvPr>
        </p:nvSpPr>
        <p:spPr>
          <a:xfrm>
            <a:off x="1179576" y="541191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8"/>
          </p:nvPr>
        </p:nvSpPr>
        <p:spPr>
          <a:xfrm>
            <a:off x="1252490" y="5591331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9"/>
          </p:nvPr>
        </p:nvSpPr>
        <p:spPr>
          <a:xfrm>
            <a:off x="1252490" y="5587521"/>
            <a:ext cx="952887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0"/>
          </p:nvPr>
        </p:nvSpPr>
        <p:spPr>
          <a:xfrm>
            <a:off x="1179576" y="570546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1"/>
          </p:nvPr>
        </p:nvSpPr>
        <p:spPr>
          <a:xfrm>
            <a:off x="1252490" y="5886786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2"/>
          </p:nvPr>
        </p:nvSpPr>
        <p:spPr>
          <a:xfrm>
            <a:off x="1252489" y="5888233"/>
            <a:ext cx="118872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3"/>
          </p:nvPr>
        </p:nvSpPr>
        <p:spPr>
          <a:xfrm>
            <a:off x="1179576" y="599901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4"/>
          </p:nvPr>
        </p:nvSpPr>
        <p:spPr>
          <a:xfrm>
            <a:off x="1252490" y="6182241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5"/>
          </p:nvPr>
        </p:nvSpPr>
        <p:spPr>
          <a:xfrm>
            <a:off x="1252490" y="6182397"/>
            <a:ext cx="82296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6"/>
          </p:nvPr>
        </p:nvSpPr>
        <p:spPr>
          <a:xfrm>
            <a:off x="1179576" y="629256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7"/>
          </p:nvPr>
        </p:nvSpPr>
        <p:spPr>
          <a:xfrm>
            <a:off x="1252490" y="6477696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8"/>
          </p:nvPr>
        </p:nvSpPr>
        <p:spPr>
          <a:xfrm>
            <a:off x="1252489" y="6479299"/>
            <a:ext cx="109728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9"/>
          </p:nvPr>
        </p:nvSpPr>
        <p:spPr>
          <a:xfrm>
            <a:off x="1179576" y="6586112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30"/>
          </p:nvPr>
        </p:nvSpPr>
        <p:spPr>
          <a:xfrm>
            <a:off x="1252490" y="6773152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1"/>
          </p:nvPr>
        </p:nvSpPr>
        <p:spPr>
          <a:xfrm>
            <a:off x="1252490" y="6771247"/>
            <a:ext cx="54864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32"/>
          </p:nvPr>
        </p:nvSpPr>
        <p:spPr>
          <a:xfrm>
            <a:off x="1179576" y="7232206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33"/>
          </p:nvPr>
        </p:nvSpPr>
        <p:spPr>
          <a:xfrm>
            <a:off x="1179576" y="747845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34"/>
          </p:nvPr>
        </p:nvSpPr>
        <p:spPr>
          <a:xfrm>
            <a:off x="1252490" y="7657875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5"/>
          </p:nvPr>
        </p:nvSpPr>
        <p:spPr>
          <a:xfrm>
            <a:off x="1252489" y="7658031"/>
            <a:ext cx="118872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36"/>
          </p:nvPr>
        </p:nvSpPr>
        <p:spPr>
          <a:xfrm>
            <a:off x="1179576" y="777200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37"/>
          </p:nvPr>
        </p:nvSpPr>
        <p:spPr>
          <a:xfrm>
            <a:off x="1252490" y="7953330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8"/>
          </p:nvPr>
        </p:nvSpPr>
        <p:spPr>
          <a:xfrm>
            <a:off x="1252490" y="7954933"/>
            <a:ext cx="952887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39"/>
          </p:nvPr>
        </p:nvSpPr>
        <p:spPr>
          <a:xfrm>
            <a:off x="1179576" y="806555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40"/>
          </p:nvPr>
        </p:nvSpPr>
        <p:spPr>
          <a:xfrm>
            <a:off x="1252490" y="8248786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1"/>
          </p:nvPr>
        </p:nvSpPr>
        <p:spPr>
          <a:xfrm>
            <a:off x="1252490" y="8246881"/>
            <a:ext cx="36576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42"/>
          </p:nvPr>
        </p:nvSpPr>
        <p:spPr>
          <a:xfrm>
            <a:off x="3055620" y="1073911"/>
            <a:ext cx="3395302" cy="40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43"/>
          </p:nvPr>
        </p:nvSpPr>
        <p:spPr>
          <a:xfrm>
            <a:off x="3055619" y="1810703"/>
            <a:ext cx="3403053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A1C1C"/>
              </a:buClr>
              <a:buSzPts val="1600"/>
              <a:buNone/>
              <a:defRPr sz="1600" b="1">
                <a:solidFill>
                  <a:srgbClr val="EA1C1C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44"/>
          </p:nvPr>
        </p:nvSpPr>
        <p:spPr>
          <a:xfrm>
            <a:off x="3055619" y="2267904"/>
            <a:ext cx="340305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5"/>
          </p:nvPr>
        </p:nvSpPr>
        <p:spPr>
          <a:xfrm>
            <a:off x="3055619" y="2420303"/>
            <a:ext cx="3403053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6"/>
          </p:nvPr>
        </p:nvSpPr>
        <p:spPr>
          <a:xfrm>
            <a:off x="3055619" y="2679383"/>
            <a:ext cx="3403053" cy="94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47"/>
          </p:nvPr>
        </p:nvSpPr>
        <p:spPr>
          <a:xfrm>
            <a:off x="3055619" y="3737793"/>
            <a:ext cx="340305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48"/>
          </p:nvPr>
        </p:nvSpPr>
        <p:spPr>
          <a:xfrm>
            <a:off x="3055619" y="3890192"/>
            <a:ext cx="3403053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49"/>
          </p:nvPr>
        </p:nvSpPr>
        <p:spPr>
          <a:xfrm>
            <a:off x="3055619" y="4149272"/>
            <a:ext cx="3403053" cy="110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50"/>
          </p:nvPr>
        </p:nvSpPr>
        <p:spPr>
          <a:xfrm>
            <a:off x="3055619" y="5442142"/>
            <a:ext cx="340305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51"/>
          </p:nvPr>
        </p:nvSpPr>
        <p:spPr>
          <a:xfrm>
            <a:off x="3055619" y="5594541"/>
            <a:ext cx="3403053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52"/>
          </p:nvPr>
        </p:nvSpPr>
        <p:spPr>
          <a:xfrm>
            <a:off x="3055619" y="5853621"/>
            <a:ext cx="3403053" cy="110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 b="0" cap="none"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53"/>
          </p:nvPr>
        </p:nvSpPr>
        <p:spPr>
          <a:xfrm>
            <a:off x="3055619" y="7016334"/>
            <a:ext cx="3403053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54"/>
          </p:nvPr>
        </p:nvSpPr>
        <p:spPr>
          <a:xfrm>
            <a:off x="3055619" y="7168733"/>
            <a:ext cx="3403053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55"/>
          </p:nvPr>
        </p:nvSpPr>
        <p:spPr>
          <a:xfrm>
            <a:off x="3055619" y="7427813"/>
            <a:ext cx="3403053" cy="110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_2">
  <p:cSld name="Custom Layout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2476499" y="0"/>
            <a:ext cx="3820924" cy="95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1C1C"/>
              </a:buClr>
              <a:buSzPts val="3200"/>
              <a:buFont typeface="Batang"/>
              <a:buNone/>
              <a:defRPr sz="3200" b="1">
                <a:solidFill>
                  <a:srgbClr val="EA1C1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>
            <a:spLocks noGrp="1"/>
          </p:cNvSpPr>
          <p:nvPr>
            <p:ph type="pic" idx="2"/>
          </p:nvPr>
        </p:nvSpPr>
        <p:spPr>
          <a:xfrm>
            <a:off x="700960" y="541307"/>
            <a:ext cx="1188720" cy="118872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2476499" y="960120"/>
            <a:ext cx="3808553" cy="29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3"/>
          </p:nvPr>
        </p:nvSpPr>
        <p:spPr>
          <a:xfrm>
            <a:off x="2476499" y="1315980"/>
            <a:ext cx="3808553" cy="5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4"/>
          </p:nvPr>
        </p:nvSpPr>
        <p:spPr>
          <a:xfrm>
            <a:off x="620479" y="2185337"/>
            <a:ext cx="14478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A1C1C"/>
              </a:buClr>
              <a:buSzPts val="1600"/>
              <a:buNone/>
              <a:defRPr sz="1600" b="1">
                <a:solidFill>
                  <a:srgbClr val="EA1C1C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5"/>
          </p:nvPr>
        </p:nvSpPr>
        <p:spPr>
          <a:xfrm>
            <a:off x="620479" y="2563759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6"/>
          </p:nvPr>
        </p:nvSpPr>
        <p:spPr>
          <a:xfrm>
            <a:off x="620479" y="2797469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7"/>
          </p:nvPr>
        </p:nvSpPr>
        <p:spPr>
          <a:xfrm>
            <a:off x="620479" y="300353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8"/>
          </p:nvPr>
        </p:nvSpPr>
        <p:spPr>
          <a:xfrm>
            <a:off x="620479" y="3236381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9"/>
          </p:nvPr>
        </p:nvSpPr>
        <p:spPr>
          <a:xfrm>
            <a:off x="620479" y="3442446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3"/>
          </p:nvPr>
        </p:nvSpPr>
        <p:spPr>
          <a:xfrm>
            <a:off x="620479" y="4008040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4"/>
          </p:nvPr>
        </p:nvSpPr>
        <p:spPr>
          <a:xfrm>
            <a:off x="620479" y="4229558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5"/>
          </p:nvPr>
        </p:nvSpPr>
        <p:spPr>
          <a:xfrm>
            <a:off x="620479" y="4412438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6"/>
          </p:nvPr>
        </p:nvSpPr>
        <p:spPr>
          <a:xfrm>
            <a:off x="620479" y="466237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7"/>
          </p:nvPr>
        </p:nvSpPr>
        <p:spPr>
          <a:xfrm>
            <a:off x="620479" y="4845254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8"/>
          </p:nvPr>
        </p:nvSpPr>
        <p:spPr>
          <a:xfrm>
            <a:off x="623990" y="5441236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9"/>
          </p:nvPr>
        </p:nvSpPr>
        <p:spPr>
          <a:xfrm>
            <a:off x="623990" y="567986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0"/>
          </p:nvPr>
        </p:nvSpPr>
        <p:spPr>
          <a:xfrm>
            <a:off x="696904" y="5859285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21"/>
          </p:nvPr>
        </p:nvSpPr>
        <p:spPr>
          <a:xfrm>
            <a:off x="696904" y="5855475"/>
            <a:ext cx="952887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2"/>
          </p:nvPr>
        </p:nvSpPr>
        <p:spPr>
          <a:xfrm>
            <a:off x="623990" y="597341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3"/>
          </p:nvPr>
        </p:nvSpPr>
        <p:spPr>
          <a:xfrm>
            <a:off x="696904" y="6154740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24"/>
          </p:nvPr>
        </p:nvSpPr>
        <p:spPr>
          <a:xfrm>
            <a:off x="696903" y="6156187"/>
            <a:ext cx="118872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5"/>
          </p:nvPr>
        </p:nvSpPr>
        <p:spPr>
          <a:xfrm>
            <a:off x="623990" y="626696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26"/>
          </p:nvPr>
        </p:nvSpPr>
        <p:spPr>
          <a:xfrm>
            <a:off x="696904" y="6450195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27"/>
          </p:nvPr>
        </p:nvSpPr>
        <p:spPr>
          <a:xfrm>
            <a:off x="696904" y="6450351"/>
            <a:ext cx="82296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8"/>
          </p:nvPr>
        </p:nvSpPr>
        <p:spPr>
          <a:xfrm>
            <a:off x="623990" y="6560515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29"/>
          </p:nvPr>
        </p:nvSpPr>
        <p:spPr>
          <a:xfrm>
            <a:off x="696904" y="6745650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30"/>
          </p:nvPr>
        </p:nvSpPr>
        <p:spPr>
          <a:xfrm>
            <a:off x="696903" y="6747253"/>
            <a:ext cx="109728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31"/>
          </p:nvPr>
        </p:nvSpPr>
        <p:spPr>
          <a:xfrm>
            <a:off x="623990" y="6854066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32"/>
          </p:nvPr>
        </p:nvSpPr>
        <p:spPr>
          <a:xfrm>
            <a:off x="696904" y="7041106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33"/>
          </p:nvPr>
        </p:nvSpPr>
        <p:spPr>
          <a:xfrm>
            <a:off x="696904" y="7039201"/>
            <a:ext cx="54864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34"/>
          </p:nvPr>
        </p:nvSpPr>
        <p:spPr>
          <a:xfrm>
            <a:off x="623990" y="7530640"/>
            <a:ext cx="1447800" cy="19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35"/>
          </p:nvPr>
        </p:nvSpPr>
        <p:spPr>
          <a:xfrm>
            <a:off x="623990" y="7769269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36"/>
          </p:nvPr>
        </p:nvSpPr>
        <p:spPr>
          <a:xfrm>
            <a:off x="696904" y="7948689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37"/>
          </p:nvPr>
        </p:nvSpPr>
        <p:spPr>
          <a:xfrm>
            <a:off x="696903" y="7948845"/>
            <a:ext cx="118872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38"/>
          </p:nvPr>
        </p:nvSpPr>
        <p:spPr>
          <a:xfrm>
            <a:off x="623990" y="8062819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39"/>
          </p:nvPr>
        </p:nvSpPr>
        <p:spPr>
          <a:xfrm>
            <a:off x="696904" y="8244144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40"/>
          </p:nvPr>
        </p:nvSpPr>
        <p:spPr>
          <a:xfrm>
            <a:off x="696904" y="8245747"/>
            <a:ext cx="952887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41"/>
          </p:nvPr>
        </p:nvSpPr>
        <p:spPr>
          <a:xfrm>
            <a:off x="623990" y="8356369"/>
            <a:ext cx="1447800" cy="15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42"/>
          </p:nvPr>
        </p:nvSpPr>
        <p:spPr>
          <a:xfrm>
            <a:off x="696904" y="8539600"/>
            <a:ext cx="1294950" cy="106510"/>
          </a:xfrm>
          <a:prstGeom prst="rect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43"/>
          </p:nvPr>
        </p:nvSpPr>
        <p:spPr>
          <a:xfrm>
            <a:off x="696904" y="8537695"/>
            <a:ext cx="365760" cy="106510"/>
          </a:xfrm>
          <a:prstGeom prst="rect">
            <a:avLst/>
          </a:prstGeom>
          <a:solidFill>
            <a:srgbClr val="EA1C1C">
              <a:alpha val="20000"/>
            </a:srgbClr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 sz="5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44"/>
          </p:nvPr>
        </p:nvSpPr>
        <p:spPr>
          <a:xfrm>
            <a:off x="2464545" y="2185337"/>
            <a:ext cx="3820924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EA1C1C"/>
              </a:buClr>
              <a:buSzPts val="1600"/>
              <a:buNone/>
              <a:defRPr sz="1600" b="1">
                <a:solidFill>
                  <a:srgbClr val="EA1C1C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45"/>
          </p:nvPr>
        </p:nvSpPr>
        <p:spPr>
          <a:xfrm>
            <a:off x="2464545" y="2596238"/>
            <a:ext cx="3820924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46"/>
          </p:nvPr>
        </p:nvSpPr>
        <p:spPr>
          <a:xfrm>
            <a:off x="2464545" y="2748637"/>
            <a:ext cx="3820924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47"/>
          </p:nvPr>
        </p:nvSpPr>
        <p:spPr>
          <a:xfrm>
            <a:off x="2464545" y="3007717"/>
            <a:ext cx="3820924" cy="97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48"/>
          </p:nvPr>
        </p:nvSpPr>
        <p:spPr>
          <a:xfrm>
            <a:off x="2464545" y="4122397"/>
            <a:ext cx="3820924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49"/>
          </p:nvPr>
        </p:nvSpPr>
        <p:spPr>
          <a:xfrm>
            <a:off x="2464545" y="4274796"/>
            <a:ext cx="3820924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50"/>
          </p:nvPr>
        </p:nvSpPr>
        <p:spPr>
          <a:xfrm>
            <a:off x="2464545" y="4533876"/>
            <a:ext cx="3820924" cy="97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51"/>
          </p:nvPr>
        </p:nvSpPr>
        <p:spPr>
          <a:xfrm>
            <a:off x="2464545" y="5648556"/>
            <a:ext cx="3820924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body" idx="52"/>
          </p:nvPr>
        </p:nvSpPr>
        <p:spPr>
          <a:xfrm>
            <a:off x="2464545" y="5800955"/>
            <a:ext cx="3820924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53"/>
          </p:nvPr>
        </p:nvSpPr>
        <p:spPr>
          <a:xfrm>
            <a:off x="2464545" y="6060035"/>
            <a:ext cx="3820924" cy="97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body" idx="54"/>
          </p:nvPr>
        </p:nvSpPr>
        <p:spPr>
          <a:xfrm>
            <a:off x="2464545" y="7182108"/>
            <a:ext cx="3820924" cy="14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55"/>
          </p:nvPr>
        </p:nvSpPr>
        <p:spPr>
          <a:xfrm>
            <a:off x="2464545" y="7334507"/>
            <a:ext cx="3820924" cy="2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56"/>
          </p:nvPr>
        </p:nvSpPr>
        <p:spPr>
          <a:xfrm>
            <a:off x="2464545" y="7593587"/>
            <a:ext cx="3820924" cy="97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79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8" name="Google Shape;128;p12"/>
          <p:cNvCxnSpPr/>
          <p:nvPr/>
        </p:nvCxnSpPr>
        <p:spPr>
          <a:xfrm>
            <a:off x="681943" y="1984153"/>
            <a:ext cx="5462459" cy="0"/>
          </a:xfrm>
          <a:prstGeom prst="straightConnector1">
            <a:avLst/>
          </a:prstGeom>
          <a:noFill/>
          <a:ln w="9525" cap="flat" cmpd="sng">
            <a:solidFill>
              <a:srgbClr val="EA1C1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Batang"/>
              <a:buNone/>
              <a:defRPr sz="2475" b="0" i="0" u="none" strike="noStrike" cap="non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8612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-3979" y="6089247"/>
            <a:ext cx="6858000" cy="3021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0" y="-2790"/>
            <a:ext cx="6858000" cy="1681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" descr="A silhouette of a child runn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831" y="186160"/>
            <a:ext cx="1494367" cy="140096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241605" y="138284"/>
            <a:ext cx="4693326" cy="102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Profile For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rgbClr val="0C7A5B"/>
                </a:solidFill>
                <a:latin typeface="Montserrat" panose="00000500000000000000" pitchFamily="2" charset="0"/>
                <a:sym typeface="Montserrat"/>
              </a:rPr>
              <a:t>Zo</a:t>
            </a:r>
            <a:r>
              <a:rPr lang="en-US" sz="3600" b="1" i="0" dirty="0">
                <a:solidFill>
                  <a:srgbClr val="0C7A5B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ë</a:t>
            </a:r>
            <a:endParaRPr lang="en-US" sz="3600" b="1" dirty="0">
              <a:solidFill>
                <a:srgbClr val="0C7A5B"/>
              </a:solidFill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dirty="0"/>
          </a:p>
        </p:txBody>
      </p:sp>
      <p:sp>
        <p:nvSpPr>
          <p:cNvPr id="139" name="Google Shape;139;p2"/>
          <p:cNvSpPr/>
          <p:nvPr/>
        </p:nvSpPr>
        <p:spPr>
          <a:xfrm>
            <a:off x="515901" y="1914171"/>
            <a:ext cx="5749601" cy="3691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415305" y="3235364"/>
            <a:ext cx="2103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Performance Snapshot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1" name="Google Shape;141;p2"/>
          <p:cNvGraphicFramePr/>
          <p:nvPr/>
        </p:nvGraphicFramePr>
        <p:xfrm>
          <a:off x="1910547" y="3528404"/>
          <a:ext cx="3101500" cy="1799450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7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Academic performance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Cognitive scores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Well being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Study skills</a:t>
                      </a: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2" name="Google Shape;142;p2"/>
          <p:cNvSpPr txBox="1"/>
          <p:nvPr/>
        </p:nvSpPr>
        <p:spPr>
          <a:xfrm>
            <a:off x="850900" y="2484092"/>
            <a:ext cx="5181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Welcome to your Student Profile – a snapshot of your performance in academics, ability, well-being, mindset and study skills. Th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e 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profile 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provides you with a customised plan for areas to improve and focus.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It is based on your school data and survey responses.</a:t>
            </a:r>
          </a:p>
          <a:p>
            <a:pPr algn="just"/>
            <a:endParaRPr lang="en-US" sz="1000" dirty="0">
              <a:latin typeface="Roboto" panose="02000000000000000000" pitchFamily="2" charset="0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26558" y="1914171"/>
            <a:ext cx="5786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SUMMARY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"/>
          <p:cNvGraphicFramePr/>
          <p:nvPr/>
        </p:nvGraphicFramePr>
        <p:xfrm>
          <a:off x="40682" y="6793135"/>
          <a:ext cx="3886825" cy="230204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1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Well-Being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Mindset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benchmark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sleep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grit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previous results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exercise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Academically under confident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diet score 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goal-focus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social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digital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participation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5" name="Google Shape;145;p2"/>
          <p:cNvSpPr/>
          <p:nvPr/>
        </p:nvSpPr>
        <p:spPr>
          <a:xfrm rot="-5400000">
            <a:off x="3094438" y="2689964"/>
            <a:ext cx="650487" cy="6831404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178000" y="599576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"/>
          <p:cNvGraphicFramePr/>
          <p:nvPr/>
        </p:nvGraphicFramePr>
        <p:xfrm>
          <a:off x="3976722" y="6793134"/>
          <a:ext cx="2840600" cy="229536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4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Success subjects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Study strategies</a:t>
                      </a:r>
                      <a:endParaRPr sz="1013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 top ability is numerical reasoning. Subjects you may excel at: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English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French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Geography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Effective study strategies that you could incorporate more in your study: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Spaced repetition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Spread out study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Switching topics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examples for abstract ideas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Creating visual representations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Google Shape;148;p2"/>
          <p:cNvSpPr txBox="1"/>
          <p:nvPr/>
        </p:nvSpPr>
        <p:spPr>
          <a:xfrm>
            <a:off x="4822498" y="6240302"/>
            <a:ext cx="1350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to focus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" descr="Bullsey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687" y="6192671"/>
            <a:ext cx="341811" cy="34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1128430" y="620685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 descr="Fla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965" y="604264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3858826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073249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3858826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4073249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4297232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4526631" y="400159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858826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073249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4297232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858826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073249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3858826" y="50886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297232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518680" y="3625877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744883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689748" y="1302599"/>
            <a:ext cx="42451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My challenges to better grades: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‘Studying well and focusing more.’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" descr="Speech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946" y="1254509"/>
            <a:ext cx="378254" cy="3782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A5487C-26A6-7A16-8348-3B65E1C03C7C}"/>
              </a:ext>
            </a:extLst>
          </p:cNvPr>
          <p:cNvSpPr/>
          <p:nvPr/>
        </p:nvSpPr>
        <p:spPr>
          <a:xfrm>
            <a:off x="1910546" y="3191938"/>
            <a:ext cx="3101501" cy="22262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7B6711A-BF05-036D-C5D2-85E1EE4F6983}"/>
              </a:ext>
            </a:extLst>
          </p:cNvPr>
          <p:cNvSpPr/>
          <p:nvPr/>
        </p:nvSpPr>
        <p:spPr>
          <a:xfrm>
            <a:off x="688123" y="4507697"/>
            <a:ext cx="413772" cy="289959"/>
          </a:xfrm>
          <a:prstGeom prst="rightArrow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E7B2C4-89DE-4A12-211E-3ED472950A4C}"/>
              </a:ext>
            </a:extLst>
          </p:cNvPr>
          <p:cNvSpPr/>
          <p:nvPr/>
        </p:nvSpPr>
        <p:spPr>
          <a:xfrm>
            <a:off x="40682" y="3512363"/>
            <a:ext cx="1811183" cy="854049"/>
          </a:xfrm>
          <a:prstGeom prst="roundRect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</a:p>
          <a:p>
            <a:pPr algn="ctr"/>
            <a:r>
              <a:rPr lang="en-US" b="1" dirty="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the whole student picture</a:t>
            </a:r>
            <a:endParaRPr lang="en-DE" b="1" dirty="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6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-3979" y="6089247"/>
            <a:ext cx="6858000" cy="3021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0" y="-2790"/>
            <a:ext cx="6858000" cy="1681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" descr="A silhouette of a child runn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831" y="186160"/>
            <a:ext cx="1494367" cy="140096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39" name="Google Shape;139;p2"/>
          <p:cNvSpPr/>
          <p:nvPr/>
        </p:nvSpPr>
        <p:spPr>
          <a:xfrm>
            <a:off x="526558" y="1868101"/>
            <a:ext cx="5749601" cy="3691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415305" y="3235364"/>
            <a:ext cx="2103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Performance Snapshot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1" name="Google Shape;141;p2"/>
          <p:cNvGraphicFramePr/>
          <p:nvPr>
            <p:extLst>
              <p:ext uri="{D42A27DB-BD31-4B8C-83A1-F6EECF244321}">
                <p14:modId xmlns:p14="http://schemas.microsoft.com/office/powerpoint/2010/main" val="2863826966"/>
              </p:ext>
            </p:extLst>
          </p:nvPr>
        </p:nvGraphicFramePr>
        <p:xfrm>
          <a:off x="1910547" y="3528404"/>
          <a:ext cx="3101500" cy="1799450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7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Academic performance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Cognitive scores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Well being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Study skills</a:t>
                      </a: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2" name="Google Shape;142;p2"/>
          <p:cNvSpPr txBox="1"/>
          <p:nvPr/>
        </p:nvSpPr>
        <p:spPr>
          <a:xfrm>
            <a:off x="850900" y="2484092"/>
            <a:ext cx="5181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Welcome to your Student Profile – a snapshot of your performance in academics, ability, well-being, mindset and study skills. Th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e 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profile 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provides you with a customised plan for areas to improve and focus.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It is based on your school data and survey responses.</a:t>
            </a:r>
          </a:p>
          <a:p>
            <a:pPr algn="just"/>
            <a:endParaRPr lang="en-US" sz="1000" dirty="0">
              <a:latin typeface="Roboto" panose="02000000000000000000" pitchFamily="2" charset="0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26558" y="1914171"/>
            <a:ext cx="5786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SUMMARY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"/>
          <p:cNvGraphicFramePr/>
          <p:nvPr/>
        </p:nvGraphicFramePr>
        <p:xfrm>
          <a:off x="40682" y="6793135"/>
          <a:ext cx="3886825" cy="230204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1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Well-Being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Mindset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benchmark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sleep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grit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previous results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exercise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Academically under confident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diet score 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goal-focus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social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digital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participation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5" name="Google Shape;145;p2"/>
          <p:cNvSpPr/>
          <p:nvPr/>
        </p:nvSpPr>
        <p:spPr>
          <a:xfrm rot="-5400000">
            <a:off x="3094438" y="2689964"/>
            <a:ext cx="650487" cy="6831404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178000" y="599576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"/>
          <p:cNvGraphicFramePr/>
          <p:nvPr>
            <p:extLst>
              <p:ext uri="{D42A27DB-BD31-4B8C-83A1-F6EECF244321}">
                <p14:modId xmlns:p14="http://schemas.microsoft.com/office/powerpoint/2010/main" val="571808674"/>
              </p:ext>
            </p:extLst>
          </p:nvPr>
        </p:nvGraphicFramePr>
        <p:xfrm>
          <a:off x="3976722" y="6793134"/>
          <a:ext cx="2840600" cy="229536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4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Success subjects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Study strategies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 top ability is numerical reasoning. Subjects you may excel at: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English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French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Geography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Effective study strategies that you could incorporate more in your study: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Spaced repetition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Spread out study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Switching topics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examples for abstract ideas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Creating visual representations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Google Shape;148;p2"/>
          <p:cNvSpPr txBox="1"/>
          <p:nvPr/>
        </p:nvSpPr>
        <p:spPr>
          <a:xfrm>
            <a:off x="4822498" y="6240302"/>
            <a:ext cx="1350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to focus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" descr="Bullsey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687" y="6192671"/>
            <a:ext cx="341811" cy="34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1128430" y="620685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 descr="Fla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965" y="604264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3858826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073249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3858826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4073249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4297232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4526631" y="400159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858826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073249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4297232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858826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073249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3858826" y="50886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297232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518680" y="3625877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744883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A5487C-26A6-7A16-8348-3B65E1C03C7C}"/>
              </a:ext>
            </a:extLst>
          </p:cNvPr>
          <p:cNvSpPr/>
          <p:nvPr/>
        </p:nvSpPr>
        <p:spPr>
          <a:xfrm>
            <a:off x="40678" y="6793134"/>
            <a:ext cx="3886829" cy="23172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Google Shape;137;p2">
            <a:extLst>
              <a:ext uri="{FF2B5EF4-FFF2-40B4-BE49-F238E27FC236}">
                <a16:creationId xmlns:a16="http://schemas.microsoft.com/office/drawing/2014/main" id="{0EE08F8C-3AF1-342D-5844-C327483EACE7}"/>
              </a:ext>
            </a:extLst>
          </p:cNvPr>
          <p:cNvSpPr txBox="1"/>
          <p:nvPr/>
        </p:nvSpPr>
        <p:spPr>
          <a:xfrm>
            <a:off x="241605" y="138284"/>
            <a:ext cx="4693326" cy="102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Profile For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rgbClr val="0C7A5B"/>
                </a:solidFill>
                <a:latin typeface="Montserrat" panose="00000500000000000000" pitchFamily="2" charset="0"/>
                <a:sym typeface="Montserrat"/>
              </a:rPr>
              <a:t>Zo</a:t>
            </a:r>
            <a:r>
              <a:rPr lang="en-US" sz="3600" b="1" i="0" dirty="0">
                <a:solidFill>
                  <a:srgbClr val="0C7A5B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ë</a:t>
            </a:r>
            <a:endParaRPr lang="en-US" sz="3600" b="1" dirty="0">
              <a:solidFill>
                <a:srgbClr val="0C7A5B"/>
              </a:solidFill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C820BB-E11E-7764-2637-DF4AA486E5F7}"/>
              </a:ext>
            </a:extLst>
          </p:cNvPr>
          <p:cNvSpPr/>
          <p:nvPr/>
        </p:nvSpPr>
        <p:spPr>
          <a:xfrm rot="5400000">
            <a:off x="655228" y="6211082"/>
            <a:ext cx="413772" cy="289959"/>
          </a:xfrm>
          <a:prstGeom prst="rightArrow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Google Shape;167;p2">
            <a:extLst>
              <a:ext uri="{FF2B5EF4-FFF2-40B4-BE49-F238E27FC236}">
                <a16:creationId xmlns:a16="http://schemas.microsoft.com/office/drawing/2014/main" id="{A622A4AD-49BC-E7B7-2402-E2090E85CC24}"/>
              </a:ext>
            </a:extLst>
          </p:cNvPr>
          <p:cNvSpPr txBox="1"/>
          <p:nvPr/>
        </p:nvSpPr>
        <p:spPr>
          <a:xfrm>
            <a:off x="689748" y="1302599"/>
            <a:ext cx="42451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My challenges to better grades: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‘Studying well and focusing more.’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168;p2" descr="Speech with solid fill">
            <a:extLst>
              <a:ext uri="{FF2B5EF4-FFF2-40B4-BE49-F238E27FC236}">
                <a16:creationId xmlns:a16="http://schemas.microsoft.com/office/drawing/2014/main" id="{50D422E9-AF6B-C6C4-2074-1C742248DD7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946" y="1254509"/>
            <a:ext cx="378254" cy="378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FB53D6-A4A9-5979-2515-81B5187284CB}"/>
              </a:ext>
            </a:extLst>
          </p:cNvPr>
          <p:cNvSpPr/>
          <p:nvPr/>
        </p:nvSpPr>
        <p:spPr>
          <a:xfrm>
            <a:off x="1052577" y="5915470"/>
            <a:ext cx="2146738" cy="842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2. Target areas to improve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D58749-1449-ADFC-6042-84943BA66719}"/>
              </a:ext>
            </a:extLst>
          </p:cNvPr>
          <p:cNvSpPr/>
          <p:nvPr/>
        </p:nvSpPr>
        <p:spPr>
          <a:xfrm>
            <a:off x="1322739" y="5878336"/>
            <a:ext cx="1811183" cy="854049"/>
          </a:xfrm>
          <a:prstGeom prst="roundRect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Target growth areas</a:t>
            </a:r>
            <a:endParaRPr lang="en-DE" b="1" dirty="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-3979" y="6089247"/>
            <a:ext cx="6858000" cy="3021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0" y="-2790"/>
            <a:ext cx="6858000" cy="1681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" descr="A silhouette of a child runn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0831" y="186160"/>
            <a:ext cx="1494367" cy="140096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pic>
      <p:sp>
        <p:nvSpPr>
          <p:cNvPr id="139" name="Google Shape;139;p2"/>
          <p:cNvSpPr/>
          <p:nvPr/>
        </p:nvSpPr>
        <p:spPr>
          <a:xfrm>
            <a:off x="526558" y="1868101"/>
            <a:ext cx="5749601" cy="3691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2415305" y="3235364"/>
            <a:ext cx="2103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Performance Snapshot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1" name="Google Shape;141;p2"/>
          <p:cNvGraphicFramePr/>
          <p:nvPr/>
        </p:nvGraphicFramePr>
        <p:xfrm>
          <a:off x="1910547" y="3528404"/>
          <a:ext cx="3101500" cy="1799450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7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Academic performance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Cognitive scores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Well being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Study skills</a:t>
                      </a: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2" name="Google Shape;142;p2"/>
          <p:cNvSpPr txBox="1"/>
          <p:nvPr/>
        </p:nvSpPr>
        <p:spPr>
          <a:xfrm>
            <a:off x="850900" y="2484092"/>
            <a:ext cx="5181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Welcome to your Student Profile – a snapshot of your performance in academics, ability, well-being, mindset and study skills. Th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e 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profile </a:t>
            </a:r>
            <a:r>
              <a:rPr lang="en-US" sz="1000" dirty="0">
                <a:solidFill>
                  <a:srgbClr val="000000"/>
                </a:solidFill>
                <a:latin typeface="Roboto" panose="02000000000000000000" pitchFamily="2" charset="0"/>
              </a:rPr>
              <a:t>provides you with a customised plan for areas to improve and focus.</a:t>
            </a:r>
            <a:r>
              <a:rPr lang="en-US" sz="10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It is based on your school data and survey responses.</a:t>
            </a:r>
          </a:p>
          <a:p>
            <a:pPr algn="just"/>
            <a:endParaRPr lang="en-US" sz="1000" dirty="0">
              <a:latin typeface="Roboto" panose="02000000000000000000" pitchFamily="2" charset="0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526558" y="1914171"/>
            <a:ext cx="5786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SUMMARY </a:t>
            </a: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4" name="Google Shape;144;p2"/>
          <p:cNvGraphicFramePr/>
          <p:nvPr/>
        </p:nvGraphicFramePr>
        <p:xfrm>
          <a:off x="40682" y="6793135"/>
          <a:ext cx="3886825" cy="230204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1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Well-Being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Mindset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DE2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benchmark</a:t>
                      </a:r>
                      <a:endParaRPr sz="1013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sleep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grit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Grade below previous results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exercise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 mindset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Academically under confident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diet score 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goal-focus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social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digital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Low participation score</a:t>
                      </a: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5" name="Google Shape;145;p2"/>
          <p:cNvSpPr/>
          <p:nvPr/>
        </p:nvSpPr>
        <p:spPr>
          <a:xfrm rot="-5400000">
            <a:off x="3094438" y="2689964"/>
            <a:ext cx="650487" cy="6831404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178000" y="599576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7" name="Google Shape;147;p2"/>
          <p:cNvGraphicFramePr/>
          <p:nvPr/>
        </p:nvGraphicFramePr>
        <p:xfrm>
          <a:off x="3976722" y="6793134"/>
          <a:ext cx="2840600" cy="2295369"/>
        </p:xfrm>
        <a:graphic>
          <a:graphicData uri="http://schemas.openxmlformats.org/drawingml/2006/table">
            <a:tbl>
              <a:tblPr firstRow="1" bandRow="1">
                <a:noFill/>
                <a:tableStyleId>{70AF9C54-B3B5-44FE-8889-E213455827D4}</a:tableStyleId>
              </a:tblPr>
              <a:tblGrid>
                <a:gridCol w="14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Success subjects</a:t>
                      </a:r>
                      <a:endParaRPr sz="1013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13" u="none" strike="noStrike" cap="none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Study strategies</a:t>
                      </a:r>
                      <a:endParaRPr sz="1013" u="none" strike="noStrike" cap="none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 anchor="ctr">
                    <a:solidFill>
                      <a:srgbClr val="0C7A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Your top ability is numerical reasoning. Subjects you may excel at: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English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Maths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French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Geography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Science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Roboto"/>
                        <a:buNone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Effective study strategies that you could incorporate more in your study: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None/>
                      </a:pPr>
                      <a:endParaRPr sz="1013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Spaced repetition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Spread out study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Switching topics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Using examples for abstract ideas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13"/>
                        <a:buFont typeface="Arial"/>
                        <a:buChar char="•"/>
                      </a:pPr>
                      <a:r>
                        <a:rPr lang="en-US" sz="1013" u="none" strike="noStrike" cap="none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Creating visual representations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8" name="Google Shape;148;p2"/>
          <p:cNvSpPr txBox="1"/>
          <p:nvPr/>
        </p:nvSpPr>
        <p:spPr>
          <a:xfrm>
            <a:off x="4822498" y="6240302"/>
            <a:ext cx="13507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to focus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" descr="Bullsey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687" y="6192671"/>
            <a:ext cx="341811" cy="34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1128430" y="620685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 descr="Fla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965" y="604264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/>
          <p:nvPr/>
        </p:nvSpPr>
        <p:spPr>
          <a:xfrm>
            <a:off x="3858826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073249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3858826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4073249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4297232" y="3998511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4526631" y="400159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858826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4073249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4297232" y="43629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858826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4073249" y="4741468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3858826" y="5088692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297232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518680" y="3625877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744883" y="3620035"/>
            <a:ext cx="165214" cy="173724"/>
          </a:xfrm>
          <a:custGeom>
            <a:avLst/>
            <a:gdLst/>
            <a:ahLst/>
            <a:cxnLst/>
            <a:rect l="l" t="t" r="r" b="b"/>
            <a:pathLst>
              <a:path w="192" h="184" extrusionOk="0">
                <a:moveTo>
                  <a:pt x="96" y="148"/>
                </a:moveTo>
                <a:lnTo>
                  <a:pt x="155" y="184"/>
                </a:lnTo>
                <a:lnTo>
                  <a:pt x="140" y="116"/>
                </a:lnTo>
                <a:lnTo>
                  <a:pt x="192" y="70"/>
                </a:lnTo>
                <a:lnTo>
                  <a:pt x="123" y="64"/>
                </a:lnTo>
                <a:lnTo>
                  <a:pt x="96" y="0"/>
                </a:lnTo>
                <a:lnTo>
                  <a:pt x="69" y="64"/>
                </a:lnTo>
                <a:lnTo>
                  <a:pt x="0" y="70"/>
                </a:lnTo>
                <a:lnTo>
                  <a:pt x="52" y="116"/>
                </a:lnTo>
                <a:lnTo>
                  <a:pt x="37" y="184"/>
                </a:lnTo>
                <a:lnTo>
                  <a:pt x="96" y="148"/>
                </a:lnTo>
                <a:close/>
              </a:path>
            </a:pathLst>
          </a:custGeom>
          <a:solidFill>
            <a:srgbClr val="FFC1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A5487C-26A6-7A16-8348-3B65E1C03C7C}"/>
              </a:ext>
            </a:extLst>
          </p:cNvPr>
          <p:cNvSpPr/>
          <p:nvPr/>
        </p:nvSpPr>
        <p:spPr>
          <a:xfrm>
            <a:off x="3972168" y="6793134"/>
            <a:ext cx="2845150" cy="23020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Google Shape;137;p2">
            <a:extLst>
              <a:ext uri="{FF2B5EF4-FFF2-40B4-BE49-F238E27FC236}">
                <a16:creationId xmlns:a16="http://schemas.microsoft.com/office/drawing/2014/main" id="{2DE172EB-E92F-17CA-413B-5730E54D3149}"/>
              </a:ext>
            </a:extLst>
          </p:cNvPr>
          <p:cNvSpPr txBox="1"/>
          <p:nvPr/>
        </p:nvSpPr>
        <p:spPr>
          <a:xfrm>
            <a:off x="241605" y="138284"/>
            <a:ext cx="4693326" cy="102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Profile For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600" b="1" dirty="0">
                <a:solidFill>
                  <a:srgbClr val="0C7A5B"/>
                </a:solidFill>
                <a:latin typeface="Montserrat" panose="00000500000000000000" pitchFamily="2" charset="0"/>
                <a:sym typeface="Montserrat"/>
              </a:rPr>
              <a:t>Zo</a:t>
            </a:r>
            <a:r>
              <a:rPr lang="en-US" sz="3600" b="1" i="0" dirty="0">
                <a:solidFill>
                  <a:srgbClr val="0C7A5B"/>
                </a:solidFill>
                <a:effectLst/>
                <a:highlight>
                  <a:srgbClr val="FFFFFF"/>
                </a:highlight>
                <a:latin typeface="Montserrat" panose="00000500000000000000" pitchFamily="2" charset="0"/>
              </a:rPr>
              <a:t>ë</a:t>
            </a:r>
            <a:endParaRPr lang="en-US" sz="3600" b="1" dirty="0">
              <a:solidFill>
                <a:srgbClr val="0C7A5B"/>
              </a:solidFill>
              <a:latin typeface="Montserrat" panose="00000500000000000000" pitchFamily="2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lang="en-US" sz="3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endParaRPr dirty="0"/>
          </a:p>
        </p:txBody>
      </p:sp>
      <p:sp>
        <p:nvSpPr>
          <p:cNvPr id="4" name="Google Shape;167;p2">
            <a:extLst>
              <a:ext uri="{FF2B5EF4-FFF2-40B4-BE49-F238E27FC236}">
                <a16:creationId xmlns:a16="http://schemas.microsoft.com/office/drawing/2014/main" id="{11A52A47-A9D3-C92E-5286-E307AB62711A}"/>
              </a:ext>
            </a:extLst>
          </p:cNvPr>
          <p:cNvSpPr txBox="1"/>
          <p:nvPr/>
        </p:nvSpPr>
        <p:spPr>
          <a:xfrm>
            <a:off x="689748" y="1302599"/>
            <a:ext cx="42451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My challenges to better grades: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‘Studying well and focusing more.’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168;p2" descr="Speech with solid fill">
            <a:extLst>
              <a:ext uri="{FF2B5EF4-FFF2-40B4-BE49-F238E27FC236}">
                <a16:creationId xmlns:a16="http://schemas.microsoft.com/office/drawing/2014/main" id="{07B2AA58-9E14-6567-B847-07E51A080D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946" y="1254509"/>
            <a:ext cx="378254" cy="378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6;p2">
            <a:extLst>
              <a:ext uri="{FF2B5EF4-FFF2-40B4-BE49-F238E27FC236}">
                <a16:creationId xmlns:a16="http://schemas.microsoft.com/office/drawing/2014/main" id="{869D69F4-98B3-F580-D83F-5F68BEF32B60}"/>
              </a:ext>
            </a:extLst>
          </p:cNvPr>
          <p:cNvSpPr txBox="1"/>
          <p:nvPr/>
        </p:nvSpPr>
        <p:spPr>
          <a:xfrm>
            <a:off x="4298092" y="5921826"/>
            <a:ext cx="21858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Room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50;p2">
            <a:extLst>
              <a:ext uri="{FF2B5EF4-FFF2-40B4-BE49-F238E27FC236}">
                <a16:creationId xmlns:a16="http://schemas.microsoft.com/office/drawing/2014/main" id="{EE3F0A71-DCD5-2C82-DC46-C85BE12CDFE3}"/>
              </a:ext>
            </a:extLst>
          </p:cNvPr>
          <p:cNvSpPr txBox="1"/>
          <p:nvPr/>
        </p:nvSpPr>
        <p:spPr>
          <a:xfrm>
            <a:off x="4248522" y="6132914"/>
            <a:ext cx="23161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Indicators with low scores: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E2E2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600" b="1">
              <a:solidFill>
                <a:srgbClr val="DE2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51;p2" descr="Flag with solid fill">
            <a:extLst>
              <a:ext uri="{FF2B5EF4-FFF2-40B4-BE49-F238E27FC236}">
                <a16:creationId xmlns:a16="http://schemas.microsoft.com/office/drawing/2014/main" id="{746541CB-CDCC-F9FD-6461-E5A2753658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3057" y="5968704"/>
            <a:ext cx="242876" cy="2428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EC7DBA3-EA8B-25F2-FC9A-5BB194D85AE4}"/>
              </a:ext>
            </a:extLst>
          </p:cNvPr>
          <p:cNvSpPr/>
          <p:nvPr/>
        </p:nvSpPr>
        <p:spPr>
          <a:xfrm rot="5400000">
            <a:off x="6302198" y="6229698"/>
            <a:ext cx="413772" cy="289959"/>
          </a:xfrm>
          <a:prstGeom prst="rightArrow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72D80-BBD0-21C6-E086-492AC3383B03}"/>
              </a:ext>
            </a:extLst>
          </p:cNvPr>
          <p:cNvSpPr/>
          <p:nvPr/>
        </p:nvSpPr>
        <p:spPr>
          <a:xfrm>
            <a:off x="4008740" y="5968704"/>
            <a:ext cx="2355365" cy="730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3. Find where to focus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3A9DA9-B16A-1740-7761-57C43EA198AF}"/>
              </a:ext>
            </a:extLst>
          </p:cNvPr>
          <p:cNvSpPr/>
          <p:nvPr/>
        </p:nvSpPr>
        <p:spPr>
          <a:xfrm>
            <a:off x="4218588" y="5813277"/>
            <a:ext cx="2004193" cy="854049"/>
          </a:xfrm>
          <a:prstGeom prst="roundRect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Find where to focus</a:t>
            </a:r>
            <a:endParaRPr lang="en-DE" b="1" dirty="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4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 rot="10800000" flipH="1">
            <a:off x="3568933" y="109847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"/>
          <p:cNvSpPr/>
          <p:nvPr/>
        </p:nvSpPr>
        <p:spPr>
          <a:xfrm rot="10800000" flipH="1">
            <a:off x="299013" y="110268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0" y="243339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ACADEMIC PERFORMANCE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p3"/>
          <p:cNvCxnSpPr/>
          <p:nvPr/>
        </p:nvCxnSpPr>
        <p:spPr>
          <a:xfrm>
            <a:off x="219092" y="896035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3"/>
          <p:cNvCxnSpPr/>
          <p:nvPr/>
        </p:nvCxnSpPr>
        <p:spPr>
          <a:xfrm rot="10800000">
            <a:off x="2316147" y="304319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3"/>
          <p:cNvCxnSpPr/>
          <p:nvPr/>
        </p:nvCxnSpPr>
        <p:spPr>
          <a:xfrm rot="10800000">
            <a:off x="925793" y="232383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3"/>
          <p:cNvSpPr/>
          <p:nvPr/>
        </p:nvSpPr>
        <p:spPr>
          <a:xfrm>
            <a:off x="1716432" y="223925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1436147" y="1474893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2181289" y="223925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2098617" y="239788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1639762" y="2402892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29270" y="219378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2601975" y="219378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1322109" y="152270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493964" y="2702924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Above benchmark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299013" y="1185590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benchmarking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492772" y="2910198"/>
            <a:ext cx="26904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current average grade is above your ability benchmark, indicating that you are reaching your potential. For further reading, see Reference 1.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446902" y="1683581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99013" y="5961241"/>
            <a:ext cx="6345458" cy="28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1963942" y="735359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2748704" y="735359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2703078" y="7512229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910806" y="752522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989220" y="779422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773982" y="779422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2718026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940300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3"/>
          <p:cNvCxnSpPr>
            <a:stCxn id="202" idx="2"/>
          </p:cNvCxnSpPr>
          <p:nvPr/>
        </p:nvCxnSpPr>
        <p:spPr>
          <a:xfrm flipH="1">
            <a:off x="1980084" y="6977074"/>
            <a:ext cx="429000" cy="12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3"/>
          <p:cNvSpPr/>
          <p:nvPr/>
        </p:nvSpPr>
        <p:spPr>
          <a:xfrm>
            <a:off x="1965535" y="69209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2409084" y="690821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2370740" y="7095683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1912399" y="7092592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918652" y="6912565"/>
            <a:ext cx="5717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935830" y="7336910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Maths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935830" y="7781688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217688" y="6447707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2297740" y="65074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087825" y="6491822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2446014" y="6463292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415232" y="6015533"/>
            <a:ext cx="6204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1.5.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3"/>
          <p:cNvCxnSpPr/>
          <p:nvPr/>
        </p:nvCxnSpPr>
        <p:spPr>
          <a:xfrm rot="10800000">
            <a:off x="5488083" y="292310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3"/>
          <p:cNvCxnSpPr/>
          <p:nvPr/>
        </p:nvCxnSpPr>
        <p:spPr>
          <a:xfrm rot="10800000">
            <a:off x="4097729" y="220374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p3"/>
          <p:cNvSpPr/>
          <p:nvPr/>
        </p:nvSpPr>
        <p:spPr>
          <a:xfrm>
            <a:off x="4870373" y="2146160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4484337" y="1465690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5329333" y="214007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265425" y="229537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4782993" y="229272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3901206" y="207369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773911" y="207369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4364028" y="1517257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3866300" y="2703223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Trending up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3852565" y="2925886"/>
            <a:ext cx="252535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average grade is higher than your previous grade. For further reading, see Reference 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4506334" y="1669163"/>
            <a:ext cx="19342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Previous exam 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642162" y="1145036"/>
            <a:ext cx="31003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trends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1322109" y="172803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"/>
          <p:cNvSpPr/>
          <p:nvPr/>
        </p:nvSpPr>
        <p:spPr>
          <a:xfrm rot="10800000" flipH="1">
            <a:off x="299013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" name="Google Shape;230;p3"/>
          <p:cNvCxnSpPr/>
          <p:nvPr/>
        </p:nvCxnSpPr>
        <p:spPr>
          <a:xfrm rot="10800000">
            <a:off x="2253956" y="5527178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3"/>
          <p:cNvSpPr txBox="1"/>
          <p:nvPr/>
        </p:nvSpPr>
        <p:spPr>
          <a:xfrm>
            <a:off x="450820" y="4959095"/>
            <a:ext cx="2721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Compared to your actual grades, your guessed grade is higher, which suggests academic overconfidence. For further reading, see Reference 3.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91473" y="394857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1.3.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awareness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"/>
          <p:cNvSpPr/>
          <p:nvPr/>
        </p:nvSpPr>
        <p:spPr>
          <a:xfrm rot="10800000" flipH="1">
            <a:off x="3584472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3667731" y="3973028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1.4.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style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3852565" y="4479061"/>
            <a:ext cx="2497562" cy="1550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852565" y="4479061"/>
            <a:ext cx="1288650" cy="155002"/>
          </a:xfrm>
          <a:prstGeom prst="roundRect">
            <a:avLst>
              <a:gd name="adj" fmla="val 16667"/>
            </a:avLst>
          </a:prstGeom>
          <a:solidFill>
            <a:srgbClr val="0C7A5B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797692" y="4677729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Specialist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5723891" y="4650530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Generalist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3763564" y="5000615"/>
            <a:ext cx="27018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tend to very good at a few subjects compared to your peers. For further reading, see Reference 4.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433288" y="4677729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Underconfident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2301545" y="4688038"/>
            <a:ext cx="10303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Overconfident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492772" y="4472516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573201" y="4507600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316147" y="4480664"/>
            <a:ext cx="898363" cy="138512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3"/>
          <p:cNvCxnSpPr/>
          <p:nvPr/>
        </p:nvCxnSpPr>
        <p:spPr>
          <a:xfrm rot="10800000">
            <a:off x="1530254" y="8323173"/>
            <a:ext cx="174625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3"/>
          <p:cNvSpPr txBox="1"/>
          <p:nvPr/>
        </p:nvSpPr>
        <p:spPr>
          <a:xfrm>
            <a:off x="1290858" y="8192408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3252751" y="8200063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3"/>
          <p:cNvCxnSpPr>
            <a:stCxn id="194" idx="2"/>
            <a:endCxn id="193" idx="6"/>
          </p:cNvCxnSpPr>
          <p:nvPr/>
        </p:nvCxnSpPr>
        <p:spPr>
          <a:xfrm rot="10800000">
            <a:off x="2122604" y="7422462"/>
            <a:ext cx="6261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3"/>
          <p:cNvCxnSpPr/>
          <p:nvPr/>
        </p:nvCxnSpPr>
        <p:spPr>
          <a:xfrm rot="10800000">
            <a:off x="2147970" y="7863088"/>
            <a:ext cx="626012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3"/>
          <p:cNvCxnSpPr/>
          <p:nvPr/>
        </p:nvCxnSpPr>
        <p:spPr>
          <a:xfrm>
            <a:off x="1514673" y="6855282"/>
            <a:ext cx="5704" cy="1463485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3"/>
          <p:cNvSpPr txBox="1"/>
          <p:nvPr/>
        </p:nvSpPr>
        <p:spPr>
          <a:xfrm>
            <a:off x="4068451" y="6838299"/>
            <a:ext cx="19213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Based on your ability benchmark, subjects where you have greatest potential for improvement are: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Maths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/>
          </a:p>
        </p:txBody>
      </p:sp>
      <p:sp>
        <p:nvSpPr>
          <p:cNvPr id="252" name="Google Shape;252;p3"/>
          <p:cNvSpPr txBox="1"/>
          <p:nvPr/>
        </p:nvSpPr>
        <p:spPr>
          <a:xfrm>
            <a:off x="933321" y="8563567"/>
            <a:ext cx="2360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5.</a:t>
            </a:r>
            <a:endParaRPr/>
          </a:p>
        </p:txBody>
      </p:sp>
      <p:sp>
        <p:nvSpPr>
          <p:cNvPr id="253" name="Google Shape;253;p3"/>
          <p:cNvSpPr/>
          <p:nvPr/>
        </p:nvSpPr>
        <p:spPr>
          <a:xfrm>
            <a:off x="4370436" y="1714252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" descr="Graduation ca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635" y="160381"/>
            <a:ext cx="561775" cy="5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4EBE08-DF9F-82AE-6E67-CEB4ABAAAD4E}"/>
              </a:ext>
            </a:extLst>
          </p:cNvPr>
          <p:cNvSpPr/>
          <p:nvPr/>
        </p:nvSpPr>
        <p:spPr>
          <a:xfrm>
            <a:off x="219092" y="1045542"/>
            <a:ext cx="3234725" cy="26626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CF9A6A-189B-E592-3539-988303503317}"/>
              </a:ext>
            </a:extLst>
          </p:cNvPr>
          <p:cNvSpPr/>
          <p:nvPr/>
        </p:nvSpPr>
        <p:spPr>
          <a:xfrm>
            <a:off x="299012" y="5810614"/>
            <a:ext cx="6345460" cy="31730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2E82C-1DAE-D366-2513-D4448025F741}"/>
              </a:ext>
            </a:extLst>
          </p:cNvPr>
          <p:cNvSpPr/>
          <p:nvPr/>
        </p:nvSpPr>
        <p:spPr>
          <a:xfrm>
            <a:off x="234630" y="264975"/>
            <a:ext cx="6462261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4. Target mismatches with ability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6F23FA-DA62-3388-E7BD-05B9B6333FF8}"/>
              </a:ext>
            </a:extLst>
          </p:cNvPr>
          <p:cNvSpPr/>
          <p:nvPr/>
        </p:nvSpPr>
        <p:spPr>
          <a:xfrm>
            <a:off x="1553960" y="341414"/>
            <a:ext cx="4435835" cy="406491"/>
          </a:xfrm>
          <a:prstGeom prst="roundRect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Target mismatches with your ability</a:t>
            </a:r>
            <a:endParaRPr lang="en-DE" b="1" dirty="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BBCDD62-F0C8-8005-500C-1B163C5F01D9}"/>
              </a:ext>
            </a:extLst>
          </p:cNvPr>
          <p:cNvSpPr/>
          <p:nvPr/>
        </p:nvSpPr>
        <p:spPr>
          <a:xfrm rot="5400000">
            <a:off x="997635" y="401197"/>
            <a:ext cx="413772" cy="289959"/>
          </a:xfrm>
          <a:prstGeom prst="rightArrow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 rot="10800000" flipH="1">
            <a:off x="3568933" y="109847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"/>
          <p:cNvSpPr/>
          <p:nvPr/>
        </p:nvSpPr>
        <p:spPr>
          <a:xfrm rot="10800000" flipH="1">
            <a:off x="299013" y="1102688"/>
            <a:ext cx="3060000" cy="252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0" y="243339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ACADEMIC PERFORMANCE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7" name="Google Shape;177;p3"/>
          <p:cNvCxnSpPr/>
          <p:nvPr/>
        </p:nvCxnSpPr>
        <p:spPr>
          <a:xfrm>
            <a:off x="219092" y="896035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3"/>
          <p:cNvCxnSpPr/>
          <p:nvPr/>
        </p:nvCxnSpPr>
        <p:spPr>
          <a:xfrm rot="10800000">
            <a:off x="2316147" y="304319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3"/>
          <p:cNvCxnSpPr/>
          <p:nvPr/>
        </p:nvCxnSpPr>
        <p:spPr>
          <a:xfrm rot="10800000">
            <a:off x="925793" y="232383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3"/>
          <p:cNvSpPr/>
          <p:nvPr/>
        </p:nvSpPr>
        <p:spPr>
          <a:xfrm>
            <a:off x="1716432" y="223925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1436147" y="1474893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2181289" y="223925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2098617" y="239788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1639762" y="2402892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29270" y="219378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2601975" y="219378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1322109" y="152270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493964" y="2702924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Above benchmark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299013" y="1185590"/>
            <a:ext cx="306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benchmarking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492772" y="2910198"/>
            <a:ext cx="26904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current average grade is above your ability benchmark, indicating that you are reaching your potential. For further reading, see Reference 1.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446902" y="1683581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99013" y="5961241"/>
            <a:ext cx="6345458" cy="288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1963942" y="735359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2748704" y="7353598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2703078" y="7512229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1910806" y="752522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989220" y="7794225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773982" y="7794225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2718026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1940300" y="7967247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3"/>
          <p:cNvCxnSpPr>
            <a:stCxn id="202" idx="2"/>
          </p:cNvCxnSpPr>
          <p:nvPr/>
        </p:nvCxnSpPr>
        <p:spPr>
          <a:xfrm flipH="1">
            <a:off x="1980084" y="6977074"/>
            <a:ext cx="429000" cy="120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3"/>
          <p:cNvSpPr/>
          <p:nvPr/>
        </p:nvSpPr>
        <p:spPr>
          <a:xfrm>
            <a:off x="1965535" y="69209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2409084" y="690821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2370740" y="7095683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1912399" y="7092592"/>
            <a:ext cx="3344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918652" y="6912565"/>
            <a:ext cx="5717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935830" y="7336910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Maths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935830" y="7781688"/>
            <a:ext cx="7322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 sz="8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217688" y="6447707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2297740" y="6507463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1087825" y="6491822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2446014" y="6463292"/>
            <a:ext cx="10243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Benchmark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415232" y="6015533"/>
            <a:ext cx="6204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1.5.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Areas for improvement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3"/>
          <p:cNvCxnSpPr/>
          <p:nvPr/>
        </p:nvCxnSpPr>
        <p:spPr>
          <a:xfrm rot="10800000">
            <a:off x="5488083" y="292310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3"/>
          <p:cNvCxnSpPr/>
          <p:nvPr/>
        </p:nvCxnSpPr>
        <p:spPr>
          <a:xfrm rot="10800000">
            <a:off x="4097729" y="2203747"/>
            <a:ext cx="174625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p3"/>
          <p:cNvSpPr/>
          <p:nvPr/>
        </p:nvSpPr>
        <p:spPr>
          <a:xfrm>
            <a:off x="4870373" y="2146160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4484337" y="1465690"/>
            <a:ext cx="116311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5329333" y="2140070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265425" y="2295377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4782993" y="229272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3901206" y="2073699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773911" y="2073699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4364028" y="1517257"/>
            <a:ext cx="158750" cy="137727"/>
          </a:xfrm>
          <a:prstGeom prst="flowChartConnector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3866300" y="2703223"/>
            <a:ext cx="12360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Trending up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3852565" y="2925886"/>
            <a:ext cx="252535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average grade is higher than your previous grade. For further reading, see Reference 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4506334" y="1669163"/>
            <a:ext cx="19342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Previous exam grade average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3642162" y="1145036"/>
            <a:ext cx="31003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trends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1322109" y="1728038"/>
            <a:ext cx="158750" cy="137727"/>
          </a:xfrm>
          <a:prstGeom prst="flowChart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"/>
          <p:cNvSpPr/>
          <p:nvPr/>
        </p:nvSpPr>
        <p:spPr>
          <a:xfrm rot="10800000" flipH="1">
            <a:off x="299013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0" name="Google Shape;230;p3"/>
          <p:cNvCxnSpPr/>
          <p:nvPr/>
        </p:nvCxnSpPr>
        <p:spPr>
          <a:xfrm rot="10800000">
            <a:off x="2253956" y="5527178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3"/>
          <p:cNvSpPr txBox="1"/>
          <p:nvPr/>
        </p:nvSpPr>
        <p:spPr>
          <a:xfrm>
            <a:off x="450820" y="4959095"/>
            <a:ext cx="2721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Compared to your actual grades, your guessed grade is higher, which suggests academic overconfidence. For further reading, see Reference 3.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91473" y="394857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1.3.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awareness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"/>
          <p:cNvSpPr/>
          <p:nvPr/>
        </p:nvSpPr>
        <p:spPr>
          <a:xfrm rot="10800000" flipH="1">
            <a:off x="3584472" y="3885677"/>
            <a:ext cx="3060000" cy="180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3667731" y="3973028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1.4.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Academic style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3852565" y="4479061"/>
            <a:ext cx="2497562" cy="15500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852565" y="4479061"/>
            <a:ext cx="1288650" cy="155002"/>
          </a:xfrm>
          <a:prstGeom prst="roundRect">
            <a:avLst>
              <a:gd name="adj" fmla="val 16667"/>
            </a:avLst>
          </a:prstGeom>
          <a:solidFill>
            <a:srgbClr val="0C7A5B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797692" y="4677729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Specialist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5723891" y="4650530"/>
            <a:ext cx="83509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Generalist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3763564" y="5000615"/>
            <a:ext cx="27018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tend to very good at a few subjects compared to your peers. For further reading, see Reference 4.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433288" y="4677729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Underconfident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2301545" y="4688038"/>
            <a:ext cx="10303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Overconfident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492772" y="4472516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573201" y="4507600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316147" y="4480664"/>
            <a:ext cx="898363" cy="138512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3"/>
          <p:cNvCxnSpPr/>
          <p:nvPr/>
        </p:nvCxnSpPr>
        <p:spPr>
          <a:xfrm rot="10800000">
            <a:off x="1530254" y="8323173"/>
            <a:ext cx="174625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3"/>
          <p:cNvSpPr txBox="1"/>
          <p:nvPr/>
        </p:nvSpPr>
        <p:spPr>
          <a:xfrm>
            <a:off x="1290858" y="8192408"/>
            <a:ext cx="3344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3252751" y="8200063"/>
            <a:ext cx="496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8" name="Google Shape;248;p3"/>
          <p:cNvCxnSpPr>
            <a:stCxn id="194" idx="2"/>
            <a:endCxn id="193" idx="6"/>
          </p:cNvCxnSpPr>
          <p:nvPr/>
        </p:nvCxnSpPr>
        <p:spPr>
          <a:xfrm rot="10800000">
            <a:off x="2122604" y="7422462"/>
            <a:ext cx="626100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3"/>
          <p:cNvCxnSpPr/>
          <p:nvPr/>
        </p:nvCxnSpPr>
        <p:spPr>
          <a:xfrm rot="10800000">
            <a:off x="2147970" y="7863088"/>
            <a:ext cx="626012" cy="0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3"/>
          <p:cNvCxnSpPr/>
          <p:nvPr/>
        </p:nvCxnSpPr>
        <p:spPr>
          <a:xfrm>
            <a:off x="1514673" y="6855282"/>
            <a:ext cx="5704" cy="1463485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p3"/>
          <p:cNvSpPr txBox="1"/>
          <p:nvPr/>
        </p:nvSpPr>
        <p:spPr>
          <a:xfrm>
            <a:off x="4068451" y="6838299"/>
            <a:ext cx="192134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Based on your ability benchmark, subjects where you have greatest potential for improvement are: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Maths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C7A5B"/>
              </a:buClr>
              <a:buSzPts val="1000"/>
              <a:buFont typeface="Noto Sans Symbols"/>
              <a:buChar char="⮚"/>
            </a:pPr>
            <a:r>
              <a:rPr lang="en-US" sz="1000" b="1">
                <a:solidFill>
                  <a:srgbClr val="0C7A5B"/>
                </a:solidFill>
                <a:latin typeface="Roboto"/>
                <a:ea typeface="Roboto"/>
                <a:cs typeface="Roboto"/>
                <a:sym typeface="Roboto"/>
              </a:rPr>
              <a:t>French</a:t>
            </a:r>
            <a:endParaRPr/>
          </a:p>
        </p:txBody>
      </p:sp>
      <p:sp>
        <p:nvSpPr>
          <p:cNvPr id="252" name="Google Shape;252;p3"/>
          <p:cNvSpPr txBox="1"/>
          <p:nvPr/>
        </p:nvSpPr>
        <p:spPr>
          <a:xfrm>
            <a:off x="933321" y="8563567"/>
            <a:ext cx="236091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5.</a:t>
            </a:r>
            <a:endParaRPr/>
          </a:p>
        </p:txBody>
      </p:sp>
      <p:sp>
        <p:nvSpPr>
          <p:cNvPr id="253" name="Google Shape;253;p3"/>
          <p:cNvSpPr/>
          <p:nvPr/>
        </p:nvSpPr>
        <p:spPr>
          <a:xfrm>
            <a:off x="4370436" y="1714252"/>
            <a:ext cx="158750" cy="137727"/>
          </a:xfrm>
          <a:prstGeom prst="flowChartConnector">
            <a:avLst/>
          </a:prstGeom>
          <a:solidFill>
            <a:srgbClr val="A6D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" descr="Graduation ca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635" y="160381"/>
            <a:ext cx="561775" cy="5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4EBE08-DF9F-82AE-6E67-CEB4ABAAAD4E}"/>
              </a:ext>
            </a:extLst>
          </p:cNvPr>
          <p:cNvSpPr/>
          <p:nvPr/>
        </p:nvSpPr>
        <p:spPr>
          <a:xfrm>
            <a:off x="3483378" y="1010001"/>
            <a:ext cx="3213513" cy="27205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7A422-A517-1276-3F62-4F75E0E3AF1C}"/>
              </a:ext>
            </a:extLst>
          </p:cNvPr>
          <p:cNvSpPr/>
          <p:nvPr/>
        </p:nvSpPr>
        <p:spPr>
          <a:xfrm>
            <a:off x="234630" y="264975"/>
            <a:ext cx="6462261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>
                <a:solidFill>
                  <a:srgbClr val="FF0000"/>
                </a:solidFill>
              </a:rPr>
              <a:t>6. Track academic trends over time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245247-6FF4-F8DB-C045-9327B3B9BD95}"/>
              </a:ext>
            </a:extLst>
          </p:cNvPr>
          <p:cNvSpPr/>
          <p:nvPr/>
        </p:nvSpPr>
        <p:spPr>
          <a:xfrm>
            <a:off x="1425758" y="340760"/>
            <a:ext cx="3688713" cy="406491"/>
          </a:xfrm>
          <a:prstGeom prst="roundRect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Track academic trends over time</a:t>
            </a:r>
            <a:endParaRPr lang="en-DE" b="1" dirty="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2BF5C8-BC5B-2EB4-91A8-456FFA14BEF0}"/>
              </a:ext>
            </a:extLst>
          </p:cNvPr>
          <p:cNvSpPr/>
          <p:nvPr/>
        </p:nvSpPr>
        <p:spPr>
          <a:xfrm rot="5400000">
            <a:off x="5225784" y="428396"/>
            <a:ext cx="413772" cy="289959"/>
          </a:xfrm>
          <a:prstGeom prst="rightArrow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20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"/>
          <p:cNvSpPr txBox="1"/>
          <p:nvPr/>
        </p:nvSpPr>
        <p:spPr>
          <a:xfrm>
            <a:off x="-56292" y="157035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3.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WELL-BEING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2" name="Google Shape;312;p5"/>
          <p:cNvCxnSpPr/>
          <p:nvPr/>
        </p:nvCxnSpPr>
        <p:spPr>
          <a:xfrm>
            <a:off x="170232" y="730572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5"/>
          <p:cNvSpPr/>
          <p:nvPr/>
        </p:nvSpPr>
        <p:spPr>
          <a:xfrm rot="10800000" flipH="1">
            <a:off x="3446194" y="995341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4" name="Google Shape;314;p5"/>
          <p:cNvCxnSpPr/>
          <p:nvPr/>
        </p:nvCxnSpPr>
        <p:spPr>
          <a:xfrm rot="10800000">
            <a:off x="5391399" y="3001650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5"/>
          <p:cNvSpPr txBox="1"/>
          <p:nvPr/>
        </p:nvSpPr>
        <p:spPr>
          <a:xfrm>
            <a:off x="3598164" y="2590299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Room to improve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5"/>
          <p:cNvSpPr txBox="1"/>
          <p:nvPr/>
        </p:nvSpPr>
        <p:spPr>
          <a:xfrm>
            <a:off x="3553717" y="1060063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Exercise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5"/>
          <p:cNvSpPr txBox="1"/>
          <p:nvPr/>
        </p:nvSpPr>
        <p:spPr>
          <a:xfrm>
            <a:off x="3572601" y="2247254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5"/>
          <p:cNvSpPr txBox="1"/>
          <p:nvPr/>
        </p:nvSpPr>
        <p:spPr>
          <a:xfrm>
            <a:off x="5958111" y="2257244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3639344" y="2041722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3719773" y="2076806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"/>
          <p:cNvSpPr/>
          <p:nvPr/>
        </p:nvSpPr>
        <p:spPr>
          <a:xfrm>
            <a:off x="3639344" y="2049869"/>
            <a:ext cx="1072900" cy="150920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"/>
          <p:cNvSpPr txBox="1"/>
          <p:nvPr/>
        </p:nvSpPr>
        <p:spPr>
          <a:xfrm>
            <a:off x="4757749" y="1621437"/>
            <a:ext cx="5809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4421344" y="1423896"/>
            <a:ext cx="12537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Minutes per week: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5"/>
          <p:cNvSpPr/>
          <p:nvPr/>
        </p:nvSpPr>
        <p:spPr>
          <a:xfrm rot="10800000" flipH="1">
            <a:off x="170232" y="969707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5" name="Google Shape;325;p5"/>
          <p:cNvCxnSpPr/>
          <p:nvPr/>
        </p:nvCxnSpPr>
        <p:spPr>
          <a:xfrm rot="10800000">
            <a:off x="2109736" y="2940705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5"/>
          <p:cNvSpPr txBox="1"/>
          <p:nvPr/>
        </p:nvSpPr>
        <p:spPr>
          <a:xfrm>
            <a:off x="316501" y="2529354"/>
            <a:ext cx="73784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</p:txBody>
      </p:sp>
      <p:sp>
        <p:nvSpPr>
          <p:cNvPr id="327" name="Google Shape;327;p5"/>
          <p:cNvSpPr txBox="1"/>
          <p:nvPr/>
        </p:nvSpPr>
        <p:spPr>
          <a:xfrm>
            <a:off x="272054" y="1032285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Sleep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5"/>
          <p:cNvSpPr txBox="1"/>
          <p:nvPr/>
        </p:nvSpPr>
        <p:spPr>
          <a:xfrm>
            <a:off x="290938" y="2186309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5"/>
          <p:cNvSpPr txBox="1"/>
          <p:nvPr/>
        </p:nvSpPr>
        <p:spPr>
          <a:xfrm>
            <a:off x="2676448" y="2196299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5"/>
          <p:cNvSpPr/>
          <p:nvPr/>
        </p:nvSpPr>
        <p:spPr>
          <a:xfrm>
            <a:off x="357681" y="1980777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"/>
          <p:cNvSpPr/>
          <p:nvPr/>
        </p:nvSpPr>
        <p:spPr>
          <a:xfrm>
            <a:off x="438110" y="2015861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"/>
          <p:cNvSpPr/>
          <p:nvPr/>
        </p:nvSpPr>
        <p:spPr>
          <a:xfrm>
            <a:off x="2006520" y="1988925"/>
            <a:ext cx="1072900" cy="150920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"/>
          <p:cNvSpPr txBox="1"/>
          <p:nvPr/>
        </p:nvSpPr>
        <p:spPr>
          <a:xfrm>
            <a:off x="1559215" y="1560492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5"/>
          <p:cNvSpPr txBox="1"/>
          <p:nvPr/>
        </p:nvSpPr>
        <p:spPr>
          <a:xfrm>
            <a:off x="957409" y="1347239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Hours sleep per night: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5"/>
          <p:cNvSpPr/>
          <p:nvPr/>
        </p:nvSpPr>
        <p:spPr>
          <a:xfrm rot="10800000" flipH="1">
            <a:off x="129550" y="3558871"/>
            <a:ext cx="3153616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6" name="Google Shape;336;p5"/>
          <p:cNvCxnSpPr/>
          <p:nvPr/>
        </p:nvCxnSpPr>
        <p:spPr>
          <a:xfrm rot="10800000">
            <a:off x="2074755" y="5565180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7" name="Google Shape;337;p5"/>
          <p:cNvSpPr txBox="1"/>
          <p:nvPr/>
        </p:nvSpPr>
        <p:spPr>
          <a:xfrm>
            <a:off x="281520" y="5153829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5"/>
          <p:cNvSpPr txBox="1"/>
          <p:nvPr/>
        </p:nvSpPr>
        <p:spPr>
          <a:xfrm>
            <a:off x="237073" y="3656760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3.3.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Diet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5"/>
          <p:cNvSpPr txBox="1"/>
          <p:nvPr/>
        </p:nvSpPr>
        <p:spPr>
          <a:xfrm>
            <a:off x="255957" y="4810784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5"/>
          <p:cNvSpPr txBox="1"/>
          <p:nvPr/>
        </p:nvSpPr>
        <p:spPr>
          <a:xfrm>
            <a:off x="2641467" y="4820774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5"/>
          <p:cNvSpPr/>
          <p:nvPr/>
        </p:nvSpPr>
        <p:spPr>
          <a:xfrm>
            <a:off x="322700" y="4605252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"/>
          <p:cNvSpPr/>
          <p:nvPr/>
        </p:nvSpPr>
        <p:spPr>
          <a:xfrm>
            <a:off x="403129" y="4640336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"/>
          <p:cNvSpPr/>
          <p:nvPr/>
        </p:nvSpPr>
        <p:spPr>
          <a:xfrm>
            <a:off x="1971539" y="4605252"/>
            <a:ext cx="1072900" cy="159068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"/>
          <p:cNvSpPr txBox="1"/>
          <p:nvPr/>
        </p:nvSpPr>
        <p:spPr>
          <a:xfrm>
            <a:off x="1524234" y="4184967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5"/>
          <p:cNvSpPr txBox="1"/>
          <p:nvPr/>
        </p:nvSpPr>
        <p:spPr>
          <a:xfrm>
            <a:off x="782052" y="3980766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Fruit &amp; veg servings per day: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5"/>
          <p:cNvSpPr/>
          <p:nvPr/>
        </p:nvSpPr>
        <p:spPr>
          <a:xfrm rot="10800000" flipH="1">
            <a:off x="3446361" y="3565139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Google Shape;347;p5"/>
          <p:cNvCxnSpPr/>
          <p:nvPr/>
        </p:nvCxnSpPr>
        <p:spPr>
          <a:xfrm rot="10800000">
            <a:off x="5391566" y="5571448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5"/>
          <p:cNvSpPr txBox="1"/>
          <p:nvPr/>
        </p:nvSpPr>
        <p:spPr>
          <a:xfrm>
            <a:off x="3598331" y="5160097"/>
            <a:ext cx="26622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Room to improve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5"/>
          <p:cNvSpPr txBox="1"/>
          <p:nvPr/>
        </p:nvSpPr>
        <p:spPr>
          <a:xfrm>
            <a:off x="3537802" y="3644414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3.4.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Social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5"/>
          <p:cNvSpPr txBox="1"/>
          <p:nvPr/>
        </p:nvSpPr>
        <p:spPr>
          <a:xfrm>
            <a:off x="3572768" y="4817052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5"/>
          <p:cNvSpPr txBox="1"/>
          <p:nvPr/>
        </p:nvSpPr>
        <p:spPr>
          <a:xfrm>
            <a:off x="5958278" y="4827042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5"/>
          <p:cNvSpPr/>
          <p:nvPr/>
        </p:nvSpPr>
        <p:spPr>
          <a:xfrm>
            <a:off x="3639511" y="4611520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"/>
          <p:cNvSpPr/>
          <p:nvPr/>
        </p:nvSpPr>
        <p:spPr>
          <a:xfrm>
            <a:off x="3719940" y="4646604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"/>
          <p:cNvSpPr/>
          <p:nvPr/>
        </p:nvSpPr>
        <p:spPr>
          <a:xfrm>
            <a:off x="3639344" y="4604507"/>
            <a:ext cx="1067358" cy="147944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"/>
          <p:cNvSpPr txBox="1"/>
          <p:nvPr/>
        </p:nvSpPr>
        <p:spPr>
          <a:xfrm>
            <a:off x="4841045" y="4191235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5"/>
          <p:cNvSpPr txBox="1"/>
          <p:nvPr/>
        </p:nvSpPr>
        <p:spPr>
          <a:xfrm>
            <a:off x="3903105" y="3994638"/>
            <a:ext cx="21945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Meaningful interactions per week: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5"/>
          <p:cNvSpPr/>
          <p:nvPr/>
        </p:nvSpPr>
        <p:spPr>
          <a:xfrm rot="10800000" flipH="1">
            <a:off x="214192" y="6150741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8" name="Google Shape;358;p5"/>
          <p:cNvCxnSpPr/>
          <p:nvPr/>
        </p:nvCxnSpPr>
        <p:spPr>
          <a:xfrm rot="10800000">
            <a:off x="2159397" y="8157050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9" name="Google Shape;359;p5"/>
          <p:cNvSpPr txBox="1"/>
          <p:nvPr/>
        </p:nvSpPr>
        <p:spPr>
          <a:xfrm>
            <a:off x="366162" y="7745699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5"/>
          <p:cNvSpPr txBox="1"/>
          <p:nvPr/>
        </p:nvSpPr>
        <p:spPr>
          <a:xfrm>
            <a:off x="321715" y="6248630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3.5.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Digital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5"/>
          <p:cNvSpPr txBox="1"/>
          <p:nvPr/>
        </p:nvSpPr>
        <p:spPr>
          <a:xfrm>
            <a:off x="340599" y="7402654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5"/>
          <p:cNvSpPr txBox="1"/>
          <p:nvPr/>
        </p:nvSpPr>
        <p:spPr>
          <a:xfrm>
            <a:off x="2726109" y="7412644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407342" y="7197122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487771" y="7232206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403129" y="7197122"/>
            <a:ext cx="1087489" cy="150921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"/>
          <p:cNvSpPr txBox="1"/>
          <p:nvPr/>
        </p:nvSpPr>
        <p:spPr>
          <a:xfrm>
            <a:off x="1608876" y="6776837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5"/>
          <p:cNvSpPr txBox="1"/>
          <p:nvPr/>
        </p:nvSpPr>
        <p:spPr>
          <a:xfrm>
            <a:off x="871741" y="6589117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Hours of phone use per day: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5"/>
          <p:cNvSpPr/>
          <p:nvPr/>
        </p:nvSpPr>
        <p:spPr>
          <a:xfrm rot="10800000" flipH="1">
            <a:off x="3446194" y="6160952"/>
            <a:ext cx="3060000" cy="2340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9" name="Google Shape;369;p5"/>
          <p:cNvCxnSpPr/>
          <p:nvPr/>
        </p:nvCxnSpPr>
        <p:spPr>
          <a:xfrm rot="10800000">
            <a:off x="5391399" y="816726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0" name="Google Shape;370;p5"/>
          <p:cNvSpPr txBox="1"/>
          <p:nvPr/>
        </p:nvSpPr>
        <p:spPr>
          <a:xfrm>
            <a:off x="3598164" y="7755910"/>
            <a:ext cx="26622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 track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5"/>
          <p:cNvSpPr txBox="1"/>
          <p:nvPr/>
        </p:nvSpPr>
        <p:spPr>
          <a:xfrm>
            <a:off x="3553717" y="625884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3.6.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Participation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5"/>
          <p:cNvSpPr txBox="1"/>
          <p:nvPr/>
        </p:nvSpPr>
        <p:spPr>
          <a:xfrm>
            <a:off x="3572601" y="7412865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Low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5"/>
          <p:cNvSpPr txBox="1"/>
          <p:nvPr/>
        </p:nvSpPr>
        <p:spPr>
          <a:xfrm>
            <a:off x="5958111" y="7422855"/>
            <a:ext cx="5203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High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3639344" y="7207333"/>
            <a:ext cx="2721738" cy="15092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19773" y="7242417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5338685" y="7204895"/>
            <a:ext cx="1022396" cy="153360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"/>
          <p:cNvSpPr txBox="1"/>
          <p:nvPr/>
        </p:nvSpPr>
        <p:spPr>
          <a:xfrm>
            <a:off x="4077930" y="6702861"/>
            <a:ext cx="19792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Regularity of club participation: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5"/>
          <p:cNvSpPr txBox="1"/>
          <p:nvPr/>
        </p:nvSpPr>
        <p:spPr>
          <a:xfrm>
            <a:off x="0" y="8763598"/>
            <a:ext cx="685799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 on the well-being indicators, see Reference 9.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5"/>
          <p:cNvSpPr txBox="1"/>
          <p:nvPr/>
        </p:nvSpPr>
        <p:spPr>
          <a:xfrm>
            <a:off x="3610361" y="2882737"/>
            <a:ext cx="28505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exercise score is low. You may want to consider exercising more regularly.</a:t>
            </a:r>
            <a:endParaRPr/>
          </a:p>
        </p:txBody>
      </p:sp>
      <p:sp>
        <p:nvSpPr>
          <p:cNvPr id="380" name="Google Shape;380;p5"/>
          <p:cNvSpPr txBox="1"/>
          <p:nvPr/>
        </p:nvSpPr>
        <p:spPr>
          <a:xfrm>
            <a:off x="327010" y="2862409"/>
            <a:ext cx="2721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sleep score is in the optimal range.</a:t>
            </a:r>
            <a:endParaRPr/>
          </a:p>
        </p:txBody>
      </p:sp>
      <p:sp>
        <p:nvSpPr>
          <p:cNvPr id="381" name="Google Shape;381;p5"/>
          <p:cNvSpPr txBox="1"/>
          <p:nvPr/>
        </p:nvSpPr>
        <p:spPr>
          <a:xfrm>
            <a:off x="296848" y="5499544"/>
            <a:ext cx="2721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diet score is in a healthy range.</a:t>
            </a:r>
            <a:endParaRPr/>
          </a:p>
        </p:txBody>
      </p:sp>
      <p:sp>
        <p:nvSpPr>
          <p:cNvPr id="382" name="Google Shape;382;p5"/>
          <p:cNvSpPr txBox="1"/>
          <p:nvPr/>
        </p:nvSpPr>
        <p:spPr>
          <a:xfrm>
            <a:off x="3610361" y="5451961"/>
            <a:ext cx="27217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social score is low. You may want to engage in more social activity.</a:t>
            </a:r>
            <a:endParaRPr/>
          </a:p>
        </p:txBody>
      </p:sp>
      <p:sp>
        <p:nvSpPr>
          <p:cNvPr id="383" name="Google Shape;383;p5"/>
          <p:cNvSpPr txBox="1"/>
          <p:nvPr/>
        </p:nvSpPr>
        <p:spPr>
          <a:xfrm>
            <a:off x="392999" y="8088745"/>
            <a:ext cx="2721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phone use is in the optimal range.</a:t>
            </a:r>
            <a:endParaRPr/>
          </a:p>
        </p:txBody>
      </p:sp>
      <p:sp>
        <p:nvSpPr>
          <p:cNvPr id="384" name="Google Shape;384;p5"/>
          <p:cNvSpPr txBox="1"/>
          <p:nvPr/>
        </p:nvSpPr>
        <p:spPr>
          <a:xfrm>
            <a:off x="3610361" y="8047774"/>
            <a:ext cx="27217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Your club participation score is in a good range. Keep up your involvement.</a:t>
            </a:r>
            <a:endParaRPr/>
          </a:p>
        </p:txBody>
      </p:sp>
      <p:pic>
        <p:nvPicPr>
          <p:cNvPr id="385" name="Google Shape;385;p5" descr="Meditatio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2904" y="99653"/>
            <a:ext cx="505307" cy="5053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E1D8DF-2917-B94C-A71D-2D184EC7F881}"/>
              </a:ext>
            </a:extLst>
          </p:cNvPr>
          <p:cNvSpPr/>
          <p:nvPr/>
        </p:nvSpPr>
        <p:spPr>
          <a:xfrm>
            <a:off x="3345239" y="927169"/>
            <a:ext cx="3240708" cy="25088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F41707-3E8E-4B1B-903A-0D23D4904C68}"/>
              </a:ext>
            </a:extLst>
          </p:cNvPr>
          <p:cNvSpPr/>
          <p:nvPr/>
        </p:nvSpPr>
        <p:spPr>
          <a:xfrm>
            <a:off x="3341521" y="3517787"/>
            <a:ext cx="3244426" cy="247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DECB87-714E-3B41-EE1E-7B4C0F1A348D}"/>
              </a:ext>
            </a:extLst>
          </p:cNvPr>
          <p:cNvSpPr/>
          <p:nvPr/>
        </p:nvSpPr>
        <p:spPr>
          <a:xfrm>
            <a:off x="782052" y="163466"/>
            <a:ext cx="4893037" cy="468432"/>
          </a:xfrm>
          <a:prstGeom prst="roundRect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Understand the barriers to unlock well-being</a:t>
            </a:r>
            <a:endParaRPr lang="en-DE" b="1" dirty="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2AE4DEC-CEAF-45F4-64A3-EA813C3379F6}"/>
              </a:ext>
            </a:extLst>
          </p:cNvPr>
          <p:cNvSpPr/>
          <p:nvPr/>
        </p:nvSpPr>
        <p:spPr>
          <a:xfrm rot="5400000">
            <a:off x="5787977" y="261816"/>
            <a:ext cx="413772" cy="289959"/>
          </a:xfrm>
          <a:prstGeom prst="rightArrow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"/>
          <p:cNvSpPr txBox="1"/>
          <p:nvPr/>
        </p:nvSpPr>
        <p:spPr>
          <a:xfrm>
            <a:off x="0" y="262596"/>
            <a:ext cx="685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BFBFBF"/>
                </a:solidFill>
                <a:latin typeface="Lato"/>
                <a:ea typeface="Lato"/>
                <a:cs typeface="Lato"/>
                <a:sym typeface="Lato"/>
              </a:rPr>
              <a:t>5. </a:t>
            </a:r>
            <a:r>
              <a:rPr lang="en-U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STUDY SKILLS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31" name="Google Shape;431;p7"/>
          <p:cNvCxnSpPr/>
          <p:nvPr/>
        </p:nvCxnSpPr>
        <p:spPr>
          <a:xfrm>
            <a:off x="219092" y="896035"/>
            <a:ext cx="6477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2" name="Google Shape;432;p7"/>
          <p:cNvSpPr/>
          <p:nvPr/>
        </p:nvSpPr>
        <p:spPr>
          <a:xfrm rot="10800000" flipH="1">
            <a:off x="3535411" y="1209519"/>
            <a:ext cx="3060000" cy="339991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3" name="Google Shape;433;p7"/>
          <p:cNvCxnSpPr/>
          <p:nvPr/>
        </p:nvCxnSpPr>
        <p:spPr>
          <a:xfrm rot="10800000">
            <a:off x="5508304" y="3215831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4" name="Google Shape;434;p7"/>
          <p:cNvSpPr txBox="1"/>
          <p:nvPr/>
        </p:nvSpPr>
        <p:spPr>
          <a:xfrm>
            <a:off x="3761971" y="3100772"/>
            <a:ext cx="26622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Compared to your peers, you are a relatively very intensive studier (in the top 25%).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7"/>
          <p:cNvSpPr txBox="1"/>
          <p:nvPr/>
        </p:nvSpPr>
        <p:spPr>
          <a:xfrm>
            <a:off x="3670622" y="1307411"/>
            <a:ext cx="2952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5.2.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Study intensity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7"/>
          <p:cNvSpPr txBox="1"/>
          <p:nvPr/>
        </p:nvSpPr>
        <p:spPr>
          <a:xfrm>
            <a:off x="3689506" y="2648191"/>
            <a:ext cx="11499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Light 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7"/>
          <p:cNvSpPr txBox="1"/>
          <p:nvPr/>
        </p:nvSpPr>
        <p:spPr>
          <a:xfrm>
            <a:off x="5825956" y="2658181"/>
            <a:ext cx="769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intensive</a:t>
            </a:r>
            <a:endParaRPr sz="100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7"/>
          <p:cNvSpPr/>
          <p:nvPr/>
        </p:nvSpPr>
        <p:spPr>
          <a:xfrm>
            <a:off x="3756249" y="2442660"/>
            <a:ext cx="2574704" cy="1509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C4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"/>
          <p:cNvSpPr/>
          <p:nvPr/>
        </p:nvSpPr>
        <p:spPr>
          <a:xfrm>
            <a:off x="3836678" y="2477743"/>
            <a:ext cx="795282" cy="93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7"/>
          <p:cNvSpPr/>
          <p:nvPr/>
        </p:nvSpPr>
        <p:spPr>
          <a:xfrm>
            <a:off x="5644284" y="2450807"/>
            <a:ext cx="686669" cy="142773"/>
          </a:xfrm>
          <a:prstGeom prst="rect">
            <a:avLst/>
          </a:prstGeom>
          <a:solidFill>
            <a:srgbClr val="0C7A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"/>
          <p:cNvSpPr txBox="1"/>
          <p:nvPr/>
        </p:nvSpPr>
        <p:spPr>
          <a:xfrm>
            <a:off x="4949263" y="1939448"/>
            <a:ext cx="3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7"/>
          <p:cNvSpPr txBox="1"/>
          <p:nvPr/>
        </p:nvSpPr>
        <p:spPr>
          <a:xfrm>
            <a:off x="3535410" y="1749067"/>
            <a:ext cx="306000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Hours study per week outside of classes: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7"/>
          <p:cNvSpPr/>
          <p:nvPr/>
        </p:nvSpPr>
        <p:spPr>
          <a:xfrm rot="10800000" flipH="1">
            <a:off x="219092" y="1209519"/>
            <a:ext cx="3060000" cy="3399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4" name="Google Shape;444;p7"/>
          <p:cNvCxnSpPr/>
          <p:nvPr/>
        </p:nvCxnSpPr>
        <p:spPr>
          <a:xfrm rot="10800000">
            <a:off x="2247438" y="2754357"/>
            <a:ext cx="67084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5" name="Google Shape;445;p7"/>
          <p:cNvSpPr txBox="1"/>
          <p:nvPr/>
        </p:nvSpPr>
        <p:spPr>
          <a:xfrm>
            <a:off x="234901" y="1318313"/>
            <a:ext cx="303292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5.1. </a:t>
            </a:r>
            <a:r>
              <a:rPr lang="en-US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Study strategies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7"/>
          <p:cNvSpPr txBox="1"/>
          <p:nvPr/>
        </p:nvSpPr>
        <p:spPr>
          <a:xfrm>
            <a:off x="527048" y="1704101"/>
            <a:ext cx="250254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are a </a:t>
            </a:r>
            <a:r>
              <a:rPr lang="en-US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Study Scholar. </a:t>
            </a: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have exceptional study skills.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boost learning further, focus more on the proven study strategies that you use less often: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Spaced repetition 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7"/>
          <p:cNvSpPr txBox="1"/>
          <p:nvPr/>
        </p:nvSpPr>
        <p:spPr>
          <a:xfrm>
            <a:off x="527046" y="3487297"/>
            <a:ext cx="25025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above strategies have been shown to be effective to boost learning. The study strategies you already do well are D and E.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11.</a:t>
            </a:r>
            <a:endParaRPr/>
          </a:p>
        </p:txBody>
      </p:sp>
      <p:pic>
        <p:nvPicPr>
          <p:cNvPr id="448" name="Google Shape;448;p7" descr="Book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720" y="215468"/>
            <a:ext cx="499718" cy="49971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"/>
          <p:cNvSpPr txBox="1"/>
          <p:nvPr/>
        </p:nvSpPr>
        <p:spPr>
          <a:xfrm>
            <a:off x="3815733" y="4230485"/>
            <a:ext cx="26622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further reading, see Reference 12.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42096E-533F-E605-2F6C-178FD038D99E}"/>
              </a:ext>
            </a:extLst>
          </p:cNvPr>
          <p:cNvSpPr/>
          <p:nvPr/>
        </p:nvSpPr>
        <p:spPr>
          <a:xfrm>
            <a:off x="91640" y="1076886"/>
            <a:ext cx="3261454" cy="36390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E5886-EC91-E56D-69AF-B95F286FFDB5}"/>
              </a:ext>
            </a:extLst>
          </p:cNvPr>
          <p:cNvSpPr/>
          <p:nvPr/>
        </p:nvSpPr>
        <p:spPr>
          <a:xfrm>
            <a:off x="170232" y="144190"/>
            <a:ext cx="6415716" cy="692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>
                <a:solidFill>
                  <a:srgbClr val="FF0000"/>
                </a:solidFill>
              </a:rPr>
              <a:t>8. Optimise study strategies</a:t>
            </a:r>
            <a:endParaRPr lang="en-DE" b="1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1C4889-8CC4-CF42-80E6-12299B99DAFE}"/>
              </a:ext>
            </a:extLst>
          </p:cNvPr>
          <p:cNvSpPr/>
          <p:nvPr/>
        </p:nvSpPr>
        <p:spPr>
          <a:xfrm>
            <a:off x="1997580" y="253275"/>
            <a:ext cx="4426646" cy="468432"/>
          </a:xfrm>
          <a:prstGeom prst="roundRect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 Optimise study strategies</a:t>
            </a:r>
            <a:endParaRPr lang="en-DE" b="1" dirty="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25530DF-5437-AE8F-88C1-2E0FA097EF9D}"/>
              </a:ext>
            </a:extLst>
          </p:cNvPr>
          <p:cNvSpPr/>
          <p:nvPr/>
        </p:nvSpPr>
        <p:spPr>
          <a:xfrm rot="5400000">
            <a:off x="1268781" y="337080"/>
            <a:ext cx="413772" cy="289959"/>
          </a:xfrm>
          <a:prstGeom prst="rightArrow">
            <a:avLst/>
          </a:prstGeom>
          <a:solidFill>
            <a:srgbClr val="E2725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2814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67228363">
      <a:dk1>
        <a:srgbClr val="000000"/>
      </a:dk1>
      <a:lt1>
        <a:srgbClr val="FFFFFF"/>
      </a:lt1>
      <a:dk2>
        <a:srgbClr val="0098F1"/>
      </a:dk2>
      <a:lt2>
        <a:srgbClr val="00498F"/>
      </a:lt2>
      <a:accent1>
        <a:srgbClr val="FFFAF6"/>
      </a:accent1>
      <a:accent2>
        <a:srgbClr val="F2B3AE"/>
      </a:accent2>
      <a:accent3>
        <a:srgbClr val="BF0449"/>
      </a:accent3>
      <a:accent4>
        <a:srgbClr val="F26D6D"/>
      </a:accent4>
      <a:accent5>
        <a:srgbClr val="031240"/>
      </a:accent5>
      <a:accent6>
        <a:srgbClr val="64602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1303</Words>
  <Application>Microsoft Office PowerPoint</Application>
  <PresentationFormat>On-screen Show (4:3)</PresentationFormat>
  <Paragraphs>322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Noto Sans Symbols</vt:lpstr>
      <vt:lpstr>Book Antiqua</vt:lpstr>
      <vt:lpstr>Arial</vt:lpstr>
      <vt:lpstr>Calibri</vt:lpstr>
      <vt:lpstr>Lato</vt:lpstr>
      <vt:lpstr>Montserrat</vt:lpstr>
      <vt:lpstr>Roboto</vt:lpstr>
      <vt:lpstr>Batang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Sean Kennedy</cp:lastModifiedBy>
  <cp:revision>9</cp:revision>
  <dcterms:created xsi:type="dcterms:W3CDTF">2023-04-21T20:24:19Z</dcterms:created>
  <dcterms:modified xsi:type="dcterms:W3CDTF">2024-05-01T16:38:54Z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