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63" r:id="rId4"/>
    <p:sldId id="256" r:id="rId5"/>
    <p:sldId id="264" r:id="rId6"/>
    <p:sldId id="268" r:id="rId7"/>
    <p:sldId id="257" r:id="rId8"/>
    <p:sldId id="267" r:id="rId9"/>
    <p:sldId id="262" r:id="rId10"/>
    <p:sldId id="266" r:id="rId11"/>
    <p:sldId id="259" r:id="rId12"/>
    <p:sldId id="261" r:id="rId13"/>
    <p:sldId id="265" r:id="rId14"/>
  </p:sldIdLst>
  <p:sldSz cx="6858000" cy="9144000" type="screen4x3"/>
  <p:notesSz cx="6858000" cy="91440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xrpWbL+96+Z0oxeDU2p3Wgpz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AF9C54-B3B5-44FE-8889-E213455827D4}">
  <a:tblStyle styleId="{70AF9C54-B3B5-44FE-8889-E213455827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EFD"/>
          </a:solidFill>
        </a:fill>
      </a:tcStyle>
    </a:wholeTbl>
    <a:band1H>
      <a:tcTxStyle/>
      <a:tcStyle>
        <a:tcBdr/>
        <a:fill>
          <a:solidFill>
            <a:srgbClr val="FFFD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D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5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47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351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17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98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0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58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1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16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21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055620" y="109029"/>
            <a:ext cx="3395948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1C1C"/>
              </a:buClr>
              <a:buSzPts val="3200"/>
              <a:buFont typeface="Batang"/>
              <a:buNone/>
              <a:defRPr sz="3200" b="1">
                <a:solidFill>
                  <a:srgbClr val="EA1C1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 rot="-5400000">
            <a:off x="-38801" y="961036"/>
            <a:ext cx="124289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11"/>
          <p:cNvCxnSpPr/>
          <p:nvPr/>
        </p:nvCxnSpPr>
        <p:spPr>
          <a:xfrm>
            <a:off x="581025" y="1745933"/>
            <a:ext cx="0" cy="457200"/>
          </a:xfrm>
          <a:prstGeom prst="straightConnector1">
            <a:avLst/>
          </a:prstGeom>
          <a:noFill/>
          <a:ln w="1587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 rot="-5400000">
            <a:off x="-336516" y="3073578"/>
            <a:ext cx="1839371" cy="2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11"/>
          <p:cNvCxnSpPr/>
          <p:nvPr/>
        </p:nvCxnSpPr>
        <p:spPr>
          <a:xfrm>
            <a:off x="581025" y="4138584"/>
            <a:ext cx="0" cy="457200"/>
          </a:xfrm>
          <a:prstGeom prst="straightConnector1">
            <a:avLst/>
          </a:prstGeom>
          <a:noFill/>
          <a:ln w="1587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1"/>
          <p:cNvSpPr txBox="1">
            <a:spLocks noGrp="1"/>
          </p:cNvSpPr>
          <p:nvPr>
            <p:ph type="body" idx="3"/>
          </p:nvPr>
        </p:nvSpPr>
        <p:spPr>
          <a:xfrm rot="-5400000">
            <a:off x="-336516" y="5452160"/>
            <a:ext cx="1839371" cy="2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" name="Google Shape;23;p11"/>
          <p:cNvCxnSpPr/>
          <p:nvPr/>
        </p:nvCxnSpPr>
        <p:spPr>
          <a:xfrm>
            <a:off x="581025" y="6511798"/>
            <a:ext cx="0" cy="457200"/>
          </a:xfrm>
          <a:prstGeom prst="straightConnector1">
            <a:avLst/>
          </a:prstGeom>
          <a:noFill/>
          <a:ln w="1587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11"/>
          <p:cNvSpPr txBox="1">
            <a:spLocks noGrp="1"/>
          </p:cNvSpPr>
          <p:nvPr>
            <p:ph type="body" idx="4"/>
          </p:nvPr>
        </p:nvSpPr>
        <p:spPr>
          <a:xfrm rot="-5400000">
            <a:off x="-338661" y="7758733"/>
            <a:ext cx="1839371" cy="2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>
            <a:spLocks noGrp="1"/>
          </p:cNvSpPr>
          <p:nvPr>
            <p:ph type="pic" idx="5"/>
          </p:nvPr>
        </p:nvSpPr>
        <p:spPr>
          <a:xfrm>
            <a:off x="1242378" y="435293"/>
            <a:ext cx="914400" cy="914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11"/>
          <p:cNvSpPr txBox="1">
            <a:spLocks noGrp="1"/>
          </p:cNvSpPr>
          <p:nvPr>
            <p:ph type="body" idx="6"/>
          </p:nvPr>
        </p:nvSpPr>
        <p:spPr>
          <a:xfrm>
            <a:off x="1179576" y="1810703"/>
            <a:ext cx="1447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7"/>
          </p:nvPr>
        </p:nvSpPr>
        <p:spPr>
          <a:xfrm>
            <a:off x="1179576" y="2206943"/>
            <a:ext cx="1447800" cy="123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8"/>
          </p:nvPr>
        </p:nvSpPr>
        <p:spPr>
          <a:xfrm>
            <a:off x="1179576" y="3488626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9"/>
          </p:nvPr>
        </p:nvSpPr>
        <p:spPr>
          <a:xfrm>
            <a:off x="1179576" y="378634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3"/>
          </p:nvPr>
        </p:nvSpPr>
        <p:spPr>
          <a:xfrm>
            <a:off x="1179576" y="396922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4"/>
          </p:nvPr>
        </p:nvSpPr>
        <p:spPr>
          <a:xfrm>
            <a:off x="1179576" y="4219160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5"/>
          </p:nvPr>
        </p:nvSpPr>
        <p:spPr>
          <a:xfrm>
            <a:off x="1179576" y="4402040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6"/>
          </p:nvPr>
        </p:nvSpPr>
        <p:spPr>
          <a:xfrm>
            <a:off x="1179576" y="5165662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7"/>
          </p:nvPr>
        </p:nvSpPr>
        <p:spPr>
          <a:xfrm>
            <a:off x="1179576" y="541191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8"/>
          </p:nvPr>
        </p:nvSpPr>
        <p:spPr>
          <a:xfrm>
            <a:off x="1252490" y="5591331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9"/>
          </p:nvPr>
        </p:nvSpPr>
        <p:spPr>
          <a:xfrm>
            <a:off x="1252490" y="5587521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0"/>
          </p:nvPr>
        </p:nvSpPr>
        <p:spPr>
          <a:xfrm>
            <a:off x="1179576" y="570546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1"/>
          </p:nvPr>
        </p:nvSpPr>
        <p:spPr>
          <a:xfrm>
            <a:off x="1252490" y="588678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2"/>
          </p:nvPr>
        </p:nvSpPr>
        <p:spPr>
          <a:xfrm>
            <a:off x="1252489" y="5888233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3"/>
          </p:nvPr>
        </p:nvSpPr>
        <p:spPr>
          <a:xfrm>
            <a:off x="1179576" y="599901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4"/>
          </p:nvPr>
        </p:nvSpPr>
        <p:spPr>
          <a:xfrm>
            <a:off x="1252490" y="6182241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5"/>
          </p:nvPr>
        </p:nvSpPr>
        <p:spPr>
          <a:xfrm>
            <a:off x="1252490" y="6182397"/>
            <a:ext cx="8229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6"/>
          </p:nvPr>
        </p:nvSpPr>
        <p:spPr>
          <a:xfrm>
            <a:off x="1179576" y="629256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7"/>
          </p:nvPr>
        </p:nvSpPr>
        <p:spPr>
          <a:xfrm>
            <a:off x="1252490" y="647769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8"/>
          </p:nvPr>
        </p:nvSpPr>
        <p:spPr>
          <a:xfrm>
            <a:off x="1252489" y="6479299"/>
            <a:ext cx="109728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9"/>
          </p:nvPr>
        </p:nvSpPr>
        <p:spPr>
          <a:xfrm>
            <a:off x="1179576" y="6586112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30"/>
          </p:nvPr>
        </p:nvSpPr>
        <p:spPr>
          <a:xfrm>
            <a:off x="1252490" y="6773152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1"/>
          </p:nvPr>
        </p:nvSpPr>
        <p:spPr>
          <a:xfrm>
            <a:off x="1252490" y="6771247"/>
            <a:ext cx="54864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32"/>
          </p:nvPr>
        </p:nvSpPr>
        <p:spPr>
          <a:xfrm>
            <a:off x="1179576" y="7232206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33"/>
          </p:nvPr>
        </p:nvSpPr>
        <p:spPr>
          <a:xfrm>
            <a:off x="1179576" y="747845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34"/>
          </p:nvPr>
        </p:nvSpPr>
        <p:spPr>
          <a:xfrm>
            <a:off x="1252490" y="7657875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5"/>
          </p:nvPr>
        </p:nvSpPr>
        <p:spPr>
          <a:xfrm>
            <a:off x="1252489" y="7658031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6"/>
          </p:nvPr>
        </p:nvSpPr>
        <p:spPr>
          <a:xfrm>
            <a:off x="1179576" y="777200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37"/>
          </p:nvPr>
        </p:nvSpPr>
        <p:spPr>
          <a:xfrm>
            <a:off x="1252490" y="795333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8"/>
          </p:nvPr>
        </p:nvSpPr>
        <p:spPr>
          <a:xfrm>
            <a:off x="1252490" y="7954933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39"/>
          </p:nvPr>
        </p:nvSpPr>
        <p:spPr>
          <a:xfrm>
            <a:off x="1179576" y="806555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40"/>
          </p:nvPr>
        </p:nvSpPr>
        <p:spPr>
          <a:xfrm>
            <a:off x="1252490" y="824878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1"/>
          </p:nvPr>
        </p:nvSpPr>
        <p:spPr>
          <a:xfrm>
            <a:off x="1252490" y="8246881"/>
            <a:ext cx="3657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42"/>
          </p:nvPr>
        </p:nvSpPr>
        <p:spPr>
          <a:xfrm>
            <a:off x="3055620" y="1073911"/>
            <a:ext cx="3395302" cy="40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43"/>
          </p:nvPr>
        </p:nvSpPr>
        <p:spPr>
          <a:xfrm>
            <a:off x="3055619" y="1810703"/>
            <a:ext cx="340305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44"/>
          </p:nvPr>
        </p:nvSpPr>
        <p:spPr>
          <a:xfrm>
            <a:off x="3055619" y="2267904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5"/>
          </p:nvPr>
        </p:nvSpPr>
        <p:spPr>
          <a:xfrm>
            <a:off x="3055619" y="2420303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6"/>
          </p:nvPr>
        </p:nvSpPr>
        <p:spPr>
          <a:xfrm>
            <a:off x="3055619" y="2679383"/>
            <a:ext cx="3403053" cy="9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47"/>
          </p:nvPr>
        </p:nvSpPr>
        <p:spPr>
          <a:xfrm>
            <a:off x="3055619" y="3737793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48"/>
          </p:nvPr>
        </p:nvSpPr>
        <p:spPr>
          <a:xfrm>
            <a:off x="3055619" y="3890192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49"/>
          </p:nvPr>
        </p:nvSpPr>
        <p:spPr>
          <a:xfrm>
            <a:off x="3055619" y="4149272"/>
            <a:ext cx="3403053" cy="11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50"/>
          </p:nvPr>
        </p:nvSpPr>
        <p:spPr>
          <a:xfrm>
            <a:off x="3055619" y="5442142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51"/>
          </p:nvPr>
        </p:nvSpPr>
        <p:spPr>
          <a:xfrm>
            <a:off x="3055619" y="5594541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52"/>
          </p:nvPr>
        </p:nvSpPr>
        <p:spPr>
          <a:xfrm>
            <a:off x="3055619" y="5853621"/>
            <a:ext cx="3403053" cy="11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0" cap="none"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53"/>
          </p:nvPr>
        </p:nvSpPr>
        <p:spPr>
          <a:xfrm>
            <a:off x="3055619" y="7016334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54"/>
          </p:nvPr>
        </p:nvSpPr>
        <p:spPr>
          <a:xfrm>
            <a:off x="3055619" y="7168733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55"/>
          </p:nvPr>
        </p:nvSpPr>
        <p:spPr>
          <a:xfrm>
            <a:off x="3055619" y="7427813"/>
            <a:ext cx="3403053" cy="11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_2">
  <p:cSld name="Custom Layout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2476499" y="0"/>
            <a:ext cx="3820924" cy="95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1C1C"/>
              </a:buClr>
              <a:buSzPts val="3200"/>
              <a:buFont typeface="Batang"/>
              <a:buNone/>
              <a:defRPr sz="3200" b="1">
                <a:solidFill>
                  <a:srgbClr val="EA1C1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700960" y="541307"/>
            <a:ext cx="1188720" cy="118872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2476499" y="960120"/>
            <a:ext cx="3808553" cy="29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2476499" y="1315980"/>
            <a:ext cx="3808553" cy="5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4"/>
          </p:nvPr>
        </p:nvSpPr>
        <p:spPr>
          <a:xfrm>
            <a:off x="620479" y="2185337"/>
            <a:ext cx="1447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5"/>
          </p:nvPr>
        </p:nvSpPr>
        <p:spPr>
          <a:xfrm>
            <a:off x="620479" y="2563759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6"/>
          </p:nvPr>
        </p:nvSpPr>
        <p:spPr>
          <a:xfrm>
            <a:off x="620479" y="279746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7"/>
          </p:nvPr>
        </p:nvSpPr>
        <p:spPr>
          <a:xfrm>
            <a:off x="620479" y="300353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8"/>
          </p:nvPr>
        </p:nvSpPr>
        <p:spPr>
          <a:xfrm>
            <a:off x="620479" y="323638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9"/>
          </p:nvPr>
        </p:nvSpPr>
        <p:spPr>
          <a:xfrm>
            <a:off x="620479" y="3442446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3"/>
          </p:nvPr>
        </p:nvSpPr>
        <p:spPr>
          <a:xfrm>
            <a:off x="620479" y="4008040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4"/>
          </p:nvPr>
        </p:nvSpPr>
        <p:spPr>
          <a:xfrm>
            <a:off x="620479" y="4229558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5"/>
          </p:nvPr>
        </p:nvSpPr>
        <p:spPr>
          <a:xfrm>
            <a:off x="620479" y="4412438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6"/>
          </p:nvPr>
        </p:nvSpPr>
        <p:spPr>
          <a:xfrm>
            <a:off x="620479" y="466237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7"/>
          </p:nvPr>
        </p:nvSpPr>
        <p:spPr>
          <a:xfrm>
            <a:off x="620479" y="484525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8"/>
          </p:nvPr>
        </p:nvSpPr>
        <p:spPr>
          <a:xfrm>
            <a:off x="623990" y="5441236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9"/>
          </p:nvPr>
        </p:nvSpPr>
        <p:spPr>
          <a:xfrm>
            <a:off x="623990" y="567986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0"/>
          </p:nvPr>
        </p:nvSpPr>
        <p:spPr>
          <a:xfrm>
            <a:off x="696904" y="5859285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21"/>
          </p:nvPr>
        </p:nvSpPr>
        <p:spPr>
          <a:xfrm>
            <a:off x="696904" y="5855475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2"/>
          </p:nvPr>
        </p:nvSpPr>
        <p:spPr>
          <a:xfrm>
            <a:off x="623990" y="597341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3"/>
          </p:nvPr>
        </p:nvSpPr>
        <p:spPr>
          <a:xfrm>
            <a:off x="696904" y="615474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4"/>
          </p:nvPr>
        </p:nvSpPr>
        <p:spPr>
          <a:xfrm>
            <a:off x="696903" y="6156187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5"/>
          </p:nvPr>
        </p:nvSpPr>
        <p:spPr>
          <a:xfrm>
            <a:off x="623990" y="626696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6"/>
          </p:nvPr>
        </p:nvSpPr>
        <p:spPr>
          <a:xfrm>
            <a:off x="696904" y="6450195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27"/>
          </p:nvPr>
        </p:nvSpPr>
        <p:spPr>
          <a:xfrm>
            <a:off x="696904" y="6450351"/>
            <a:ext cx="8229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8"/>
          </p:nvPr>
        </p:nvSpPr>
        <p:spPr>
          <a:xfrm>
            <a:off x="623990" y="656051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9"/>
          </p:nvPr>
        </p:nvSpPr>
        <p:spPr>
          <a:xfrm>
            <a:off x="696904" y="674565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30"/>
          </p:nvPr>
        </p:nvSpPr>
        <p:spPr>
          <a:xfrm>
            <a:off x="696903" y="6747253"/>
            <a:ext cx="109728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31"/>
          </p:nvPr>
        </p:nvSpPr>
        <p:spPr>
          <a:xfrm>
            <a:off x="623990" y="6854066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32"/>
          </p:nvPr>
        </p:nvSpPr>
        <p:spPr>
          <a:xfrm>
            <a:off x="696904" y="704110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33"/>
          </p:nvPr>
        </p:nvSpPr>
        <p:spPr>
          <a:xfrm>
            <a:off x="696904" y="7039201"/>
            <a:ext cx="54864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34"/>
          </p:nvPr>
        </p:nvSpPr>
        <p:spPr>
          <a:xfrm>
            <a:off x="623990" y="7530640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35"/>
          </p:nvPr>
        </p:nvSpPr>
        <p:spPr>
          <a:xfrm>
            <a:off x="623990" y="776926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36"/>
          </p:nvPr>
        </p:nvSpPr>
        <p:spPr>
          <a:xfrm>
            <a:off x="696904" y="7948689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37"/>
          </p:nvPr>
        </p:nvSpPr>
        <p:spPr>
          <a:xfrm>
            <a:off x="696903" y="7948845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38"/>
          </p:nvPr>
        </p:nvSpPr>
        <p:spPr>
          <a:xfrm>
            <a:off x="623990" y="806281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39"/>
          </p:nvPr>
        </p:nvSpPr>
        <p:spPr>
          <a:xfrm>
            <a:off x="696904" y="8244144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40"/>
          </p:nvPr>
        </p:nvSpPr>
        <p:spPr>
          <a:xfrm>
            <a:off x="696904" y="8245747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41"/>
          </p:nvPr>
        </p:nvSpPr>
        <p:spPr>
          <a:xfrm>
            <a:off x="623990" y="835636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42"/>
          </p:nvPr>
        </p:nvSpPr>
        <p:spPr>
          <a:xfrm>
            <a:off x="696904" y="853960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43"/>
          </p:nvPr>
        </p:nvSpPr>
        <p:spPr>
          <a:xfrm>
            <a:off x="696904" y="8537695"/>
            <a:ext cx="3657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44"/>
          </p:nvPr>
        </p:nvSpPr>
        <p:spPr>
          <a:xfrm>
            <a:off x="2464545" y="2185337"/>
            <a:ext cx="3820924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5"/>
          </p:nvPr>
        </p:nvSpPr>
        <p:spPr>
          <a:xfrm>
            <a:off x="2464545" y="2596238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46"/>
          </p:nvPr>
        </p:nvSpPr>
        <p:spPr>
          <a:xfrm>
            <a:off x="2464545" y="2748637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47"/>
          </p:nvPr>
        </p:nvSpPr>
        <p:spPr>
          <a:xfrm>
            <a:off x="2464545" y="3007717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48"/>
          </p:nvPr>
        </p:nvSpPr>
        <p:spPr>
          <a:xfrm>
            <a:off x="2464545" y="4122397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9"/>
          </p:nvPr>
        </p:nvSpPr>
        <p:spPr>
          <a:xfrm>
            <a:off x="2464545" y="4274796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50"/>
          </p:nvPr>
        </p:nvSpPr>
        <p:spPr>
          <a:xfrm>
            <a:off x="2464545" y="4533876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51"/>
          </p:nvPr>
        </p:nvSpPr>
        <p:spPr>
          <a:xfrm>
            <a:off x="2464545" y="5648556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52"/>
          </p:nvPr>
        </p:nvSpPr>
        <p:spPr>
          <a:xfrm>
            <a:off x="2464545" y="5800955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53"/>
          </p:nvPr>
        </p:nvSpPr>
        <p:spPr>
          <a:xfrm>
            <a:off x="2464545" y="6060035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54"/>
          </p:nvPr>
        </p:nvSpPr>
        <p:spPr>
          <a:xfrm>
            <a:off x="2464545" y="7182108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55"/>
          </p:nvPr>
        </p:nvSpPr>
        <p:spPr>
          <a:xfrm>
            <a:off x="2464545" y="7334507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56"/>
          </p:nvPr>
        </p:nvSpPr>
        <p:spPr>
          <a:xfrm>
            <a:off x="2464545" y="7593587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8" name="Google Shape;128;p12"/>
          <p:cNvCxnSpPr/>
          <p:nvPr/>
        </p:nvCxnSpPr>
        <p:spPr>
          <a:xfrm>
            <a:off x="681943" y="1984153"/>
            <a:ext cx="5462459" cy="0"/>
          </a:xfrm>
          <a:prstGeom prst="straightConnector1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Batang"/>
              <a:buNone/>
              <a:defRPr sz="2475" b="0" i="0" u="none" strike="noStrike" cap="non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8612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526558" y="186810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/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/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37;p2">
            <a:extLst>
              <a:ext uri="{FF2B5EF4-FFF2-40B4-BE49-F238E27FC236}">
                <a16:creationId xmlns:a16="http://schemas.microsoft.com/office/drawing/2014/main" id="{2DE172EB-E92F-17CA-413B-5730E54D3149}"/>
              </a:ext>
            </a:extLst>
          </p:cNvPr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11A52A47-A9D3-C92E-5286-E307AB62711A}"/>
              </a:ext>
            </a:extLst>
          </p:cNvPr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168;p2" descr="Speech with solid fill">
            <a:extLst>
              <a:ext uri="{FF2B5EF4-FFF2-40B4-BE49-F238E27FC236}">
                <a16:creationId xmlns:a16="http://schemas.microsoft.com/office/drawing/2014/main" id="{07B2AA58-9E14-6567-B847-07E51A080D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6;p2">
            <a:extLst>
              <a:ext uri="{FF2B5EF4-FFF2-40B4-BE49-F238E27FC236}">
                <a16:creationId xmlns:a16="http://schemas.microsoft.com/office/drawing/2014/main" id="{869D69F4-98B3-F580-D83F-5F68BEF32B60}"/>
              </a:ext>
            </a:extLst>
          </p:cNvPr>
          <p:cNvSpPr txBox="1"/>
          <p:nvPr/>
        </p:nvSpPr>
        <p:spPr>
          <a:xfrm>
            <a:off x="4298092" y="592182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Google Shape;151;p2" descr="Flag with solid fill">
            <a:extLst>
              <a:ext uri="{FF2B5EF4-FFF2-40B4-BE49-F238E27FC236}">
                <a16:creationId xmlns:a16="http://schemas.microsoft.com/office/drawing/2014/main" id="{746541CB-CDCC-F9FD-6461-E5A2753658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3057" y="596870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F88B53-0B50-4AC3-D53F-3A5795ED33C9}"/>
              </a:ext>
            </a:extLst>
          </p:cNvPr>
          <p:cNvSpPr/>
          <p:nvPr/>
        </p:nvSpPr>
        <p:spPr>
          <a:xfrm>
            <a:off x="258486" y="143395"/>
            <a:ext cx="4918049" cy="144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Click through this sample profile for selected insights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9BC084-248F-D2ED-20F9-9B8102B15381}"/>
              </a:ext>
            </a:extLst>
          </p:cNvPr>
          <p:cNvSpPr/>
          <p:nvPr/>
        </p:nvSpPr>
        <p:spPr>
          <a:xfrm rot="5400000">
            <a:off x="2743981" y="919018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2105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 txBox="1"/>
          <p:nvPr/>
        </p:nvSpPr>
        <p:spPr>
          <a:xfrm>
            <a:off x="-56292" y="157035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WELL-BEING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2" name="Google Shape;312;p5"/>
          <p:cNvCxnSpPr/>
          <p:nvPr/>
        </p:nvCxnSpPr>
        <p:spPr>
          <a:xfrm>
            <a:off x="170232" y="730572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5"/>
          <p:cNvSpPr/>
          <p:nvPr/>
        </p:nvSpPr>
        <p:spPr>
          <a:xfrm rot="10800000" flipH="1">
            <a:off x="3446194" y="995341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5"/>
          <p:cNvCxnSpPr/>
          <p:nvPr/>
        </p:nvCxnSpPr>
        <p:spPr>
          <a:xfrm rot="10800000">
            <a:off x="5391399" y="300165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5"/>
          <p:cNvSpPr txBox="1"/>
          <p:nvPr/>
        </p:nvSpPr>
        <p:spPr>
          <a:xfrm>
            <a:off x="3598164" y="259029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to improve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5"/>
          <p:cNvSpPr txBox="1"/>
          <p:nvPr/>
        </p:nvSpPr>
        <p:spPr>
          <a:xfrm>
            <a:off x="3553717" y="1060063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Exercise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3572601" y="224725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5958111" y="225724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3639344" y="204172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3719773" y="207680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3639344" y="2049869"/>
            <a:ext cx="1072900" cy="15092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 txBox="1"/>
          <p:nvPr/>
        </p:nvSpPr>
        <p:spPr>
          <a:xfrm>
            <a:off x="4757749" y="1621437"/>
            <a:ext cx="5809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4421344" y="1423896"/>
            <a:ext cx="1253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Minutes per week: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5"/>
          <p:cNvSpPr/>
          <p:nvPr/>
        </p:nvSpPr>
        <p:spPr>
          <a:xfrm rot="10800000" flipH="1">
            <a:off x="170232" y="969707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5" name="Google Shape;325;p5"/>
          <p:cNvCxnSpPr/>
          <p:nvPr/>
        </p:nvCxnSpPr>
        <p:spPr>
          <a:xfrm rot="10800000">
            <a:off x="2109736" y="2940705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5"/>
          <p:cNvSpPr txBox="1"/>
          <p:nvPr/>
        </p:nvSpPr>
        <p:spPr>
          <a:xfrm>
            <a:off x="316501" y="2529354"/>
            <a:ext cx="73784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</p:txBody>
      </p:sp>
      <p:sp>
        <p:nvSpPr>
          <p:cNvPr id="327" name="Google Shape;327;p5"/>
          <p:cNvSpPr txBox="1"/>
          <p:nvPr/>
        </p:nvSpPr>
        <p:spPr>
          <a:xfrm>
            <a:off x="272054" y="1032285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Sleep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290938" y="218630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2676448" y="2196299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357681" y="1980777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438110" y="2015861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2006520" y="1988925"/>
            <a:ext cx="1072900" cy="15092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559215" y="1560492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957409" y="1347239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sleep per night: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5"/>
          <p:cNvSpPr/>
          <p:nvPr/>
        </p:nvSpPr>
        <p:spPr>
          <a:xfrm rot="10800000" flipH="1">
            <a:off x="129550" y="3558871"/>
            <a:ext cx="3153616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6" name="Google Shape;336;p5"/>
          <p:cNvCxnSpPr/>
          <p:nvPr/>
        </p:nvCxnSpPr>
        <p:spPr>
          <a:xfrm rot="10800000">
            <a:off x="2074755" y="556518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5"/>
          <p:cNvSpPr txBox="1"/>
          <p:nvPr/>
        </p:nvSpPr>
        <p:spPr>
          <a:xfrm>
            <a:off x="281520" y="515382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237073" y="3656760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255957" y="481078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2641467" y="482077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322700" y="460525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403129" y="464033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1971539" y="4605252"/>
            <a:ext cx="1072900" cy="159068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 txBox="1"/>
          <p:nvPr/>
        </p:nvSpPr>
        <p:spPr>
          <a:xfrm>
            <a:off x="1524234" y="4184967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782052" y="3980766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Fruit &amp; veg servings per day: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"/>
          <p:cNvSpPr/>
          <p:nvPr/>
        </p:nvSpPr>
        <p:spPr>
          <a:xfrm rot="10800000" flipH="1">
            <a:off x="3446361" y="3565139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5"/>
          <p:cNvCxnSpPr/>
          <p:nvPr/>
        </p:nvCxnSpPr>
        <p:spPr>
          <a:xfrm rot="10800000">
            <a:off x="5391566" y="557144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5"/>
          <p:cNvSpPr txBox="1"/>
          <p:nvPr/>
        </p:nvSpPr>
        <p:spPr>
          <a:xfrm>
            <a:off x="3598331" y="5160097"/>
            <a:ext cx="26622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to improve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5"/>
          <p:cNvSpPr txBox="1"/>
          <p:nvPr/>
        </p:nvSpPr>
        <p:spPr>
          <a:xfrm>
            <a:off x="3537802" y="3644414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Social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"/>
          <p:cNvSpPr txBox="1"/>
          <p:nvPr/>
        </p:nvSpPr>
        <p:spPr>
          <a:xfrm>
            <a:off x="3572768" y="4817052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"/>
          <p:cNvSpPr txBox="1"/>
          <p:nvPr/>
        </p:nvSpPr>
        <p:spPr>
          <a:xfrm>
            <a:off x="5958278" y="4827042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3639511" y="4611520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719940" y="4646604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3639344" y="4604507"/>
            <a:ext cx="1067358" cy="147944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"/>
          <p:cNvSpPr txBox="1"/>
          <p:nvPr/>
        </p:nvSpPr>
        <p:spPr>
          <a:xfrm>
            <a:off x="4841045" y="4191235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"/>
          <p:cNvSpPr txBox="1"/>
          <p:nvPr/>
        </p:nvSpPr>
        <p:spPr>
          <a:xfrm>
            <a:off x="3903105" y="3994638"/>
            <a:ext cx="21945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Meaningful interactions per week: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"/>
          <p:cNvSpPr/>
          <p:nvPr/>
        </p:nvSpPr>
        <p:spPr>
          <a:xfrm rot="10800000" flipH="1">
            <a:off x="214192" y="6150741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8" name="Google Shape;358;p5"/>
          <p:cNvCxnSpPr/>
          <p:nvPr/>
        </p:nvCxnSpPr>
        <p:spPr>
          <a:xfrm rot="10800000">
            <a:off x="2159397" y="815705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p5"/>
          <p:cNvSpPr txBox="1"/>
          <p:nvPr/>
        </p:nvSpPr>
        <p:spPr>
          <a:xfrm>
            <a:off x="366162" y="774569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5"/>
          <p:cNvSpPr txBox="1"/>
          <p:nvPr/>
        </p:nvSpPr>
        <p:spPr>
          <a:xfrm>
            <a:off x="321715" y="6248630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"/>
          <p:cNvSpPr txBox="1"/>
          <p:nvPr/>
        </p:nvSpPr>
        <p:spPr>
          <a:xfrm>
            <a:off x="340599" y="740265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5"/>
          <p:cNvSpPr txBox="1"/>
          <p:nvPr/>
        </p:nvSpPr>
        <p:spPr>
          <a:xfrm>
            <a:off x="2726109" y="741264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407342" y="719712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487771" y="723220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403129" y="7197122"/>
            <a:ext cx="1087489" cy="150921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 txBox="1"/>
          <p:nvPr/>
        </p:nvSpPr>
        <p:spPr>
          <a:xfrm>
            <a:off x="1608876" y="6776837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5"/>
          <p:cNvSpPr txBox="1"/>
          <p:nvPr/>
        </p:nvSpPr>
        <p:spPr>
          <a:xfrm>
            <a:off x="871741" y="6589117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of phone use per day: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5"/>
          <p:cNvSpPr/>
          <p:nvPr/>
        </p:nvSpPr>
        <p:spPr>
          <a:xfrm rot="10800000" flipH="1">
            <a:off x="3446194" y="6160952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9" name="Google Shape;369;p5"/>
          <p:cNvCxnSpPr/>
          <p:nvPr/>
        </p:nvCxnSpPr>
        <p:spPr>
          <a:xfrm rot="10800000">
            <a:off x="5391399" y="816726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5"/>
          <p:cNvSpPr txBox="1"/>
          <p:nvPr/>
        </p:nvSpPr>
        <p:spPr>
          <a:xfrm>
            <a:off x="3598164" y="7755910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5"/>
          <p:cNvSpPr txBox="1"/>
          <p:nvPr/>
        </p:nvSpPr>
        <p:spPr>
          <a:xfrm>
            <a:off x="3553717" y="625884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3.6.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Participation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5"/>
          <p:cNvSpPr txBox="1"/>
          <p:nvPr/>
        </p:nvSpPr>
        <p:spPr>
          <a:xfrm>
            <a:off x="3572601" y="7412865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5"/>
          <p:cNvSpPr txBox="1"/>
          <p:nvPr/>
        </p:nvSpPr>
        <p:spPr>
          <a:xfrm>
            <a:off x="5958111" y="7422855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3639344" y="7207333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19773" y="7242417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5338685" y="7204895"/>
            <a:ext cx="1022396" cy="15336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 txBox="1"/>
          <p:nvPr/>
        </p:nvSpPr>
        <p:spPr>
          <a:xfrm>
            <a:off x="4077930" y="6702861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Regularity of club participation: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0" y="8763598"/>
            <a:ext cx="68579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 on the well-being indicators, see Reference 9.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3610361" y="2882737"/>
            <a:ext cx="2850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exercise score is low. You may want to consider exercising more regularly.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327010" y="2862409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sleep score is in the optimal range.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296848" y="5499544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diet score is in a healthy range.</a:t>
            </a:r>
            <a:endParaRPr/>
          </a:p>
        </p:txBody>
      </p:sp>
      <p:sp>
        <p:nvSpPr>
          <p:cNvPr id="382" name="Google Shape;382;p5"/>
          <p:cNvSpPr txBox="1"/>
          <p:nvPr/>
        </p:nvSpPr>
        <p:spPr>
          <a:xfrm>
            <a:off x="3610361" y="5451961"/>
            <a:ext cx="2721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social score is low. You may want to engage in more social activity.</a:t>
            </a:r>
            <a:endParaRPr/>
          </a:p>
        </p:txBody>
      </p:sp>
      <p:sp>
        <p:nvSpPr>
          <p:cNvPr id="383" name="Google Shape;383;p5"/>
          <p:cNvSpPr txBox="1"/>
          <p:nvPr/>
        </p:nvSpPr>
        <p:spPr>
          <a:xfrm>
            <a:off x="392999" y="8088745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phone use is in the optimal range.</a:t>
            </a:r>
            <a:endParaRPr/>
          </a:p>
        </p:txBody>
      </p:sp>
      <p:sp>
        <p:nvSpPr>
          <p:cNvPr id="384" name="Google Shape;384;p5"/>
          <p:cNvSpPr txBox="1"/>
          <p:nvPr/>
        </p:nvSpPr>
        <p:spPr>
          <a:xfrm>
            <a:off x="3610361" y="8047774"/>
            <a:ext cx="2721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club participation score is in a good range. Keep up your involvement.</a:t>
            </a:r>
            <a:endParaRPr/>
          </a:p>
        </p:txBody>
      </p:sp>
      <p:pic>
        <p:nvPicPr>
          <p:cNvPr id="385" name="Google Shape;385;p5" descr="Meditatio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904" y="99653"/>
            <a:ext cx="505307" cy="50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4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 txBox="1"/>
          <p:nvPr/>
        </p:nvSpPr>
        <p:spPr>
          <a:xfrm>
            <a:off x="-56292" y="157035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WELL-BEING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2" name="Google Shape;312;p5"/>
          <p:cNvCxnSpPr/>
          <p:nvPr/>
        </p:nvCxnSpPr>
        <p:spPr>
          <a:xfrm>
            <a:off x="170232" y="730572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5"/>
          <p:cNvSpPr/>
          <p:nvPr/>
        </p:nvSpPr>
        <p:spPr>
          <a:xfrm rot="10800000" flipH="1">
            <a:off x="3446194" y="995341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5"/>
          <p:cNvCxnSpPr/>
          <p:nvPr/>
        </p:nvCxnSpPr>
        <p:spPr>
          <a:xfrm rot="10800000">
            <a:off x="5391399" y="300165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5"/>
          <p:cNvSpPr txBox="1"/>
          <p:nvPr/>
        </p:nvSpPr>
        <p:spPr>
          <a:xfrm>
            <a:off x="3598164" y="259029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to improve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5"/>
          <p:cNvSpPr txBox="1"/>
          <p:nvPr/>
        </p:nvSpPr>
        <p:spPr>
          <a:xfrm>
            <a:off x="3553717" y="1060063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Exercise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3572601" y="224725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5958111" y="225724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3639344" y="204172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3719773" y="207680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3639344" y="2049869"/>
            <a:ext cx="1072900" cy="15092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 txBox="1"/>
          <p:nvPr/>
        </p:nvSpPr>
        <p:spPr>
          <a:xfrm>
            <a:off x="4757749" y="1621437"/>
            <a:ext cx="5809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4421344" y="1423896"/>
            <a:ext cx="1253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Minutes per week: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5"/>
          <p:cNvSpPr/>
          <p:nvPr/>
        </p:nvSpPr>
        <p:spPr>
          <a:xfrm rot="10800000" flipH="1">
            <a:off x="170232" y="969707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5" name="Google Shape;325;p5"/>
          <p:cNvCxnSpPr/>
          <p:nvPr/>
        </p:nvCxnSpPr>
        <p:spPr>
          <a:xfrm rot="10800000">
            <a:off x="2109736" y="2940705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5"/>
          <p:cNvSpPr txBox="1"/>
          <p:nvPr/>
        </p:nvSpPr>
        <p:spPr>
          <a:xfrm>
            <a:off x="316501" y="2529354"/>
            <a:ext cx="73784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</p:txBody>
      </p:sp>
      <p:sp>
        <p:nvSpPr>
          <p:cNvPr id="327" name="Google Shape;327;p5"/>
          <p:cNvSpPr txBox="1"/>
          <p:nvPr/>
        </p:nvSpPr>
        <p:spPr>
          <a:xfrm>
            <a:off x="272054" y="1032285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Sleep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290938" y="218630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2676448" y="2196299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357681" y="1980777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438110" y="2015861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2006520" y="1988925"/>
            <a:ext cx="1072900" cy="15092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559215" y="1560492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957409" y="1347239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sleep per night: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5"/>
          <p:cNvSpPr/>
          <p:nvPr/>
        </p:nvSpPr>
        <p:spPr>
          <a:xfrm rot="10800000" flipH="1">
            <a:off x="129550" y="3558871"/>
            <a:ext cx="3153616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6" name="Google Shape;336;p5"/>
          <p:cNvCxnSpPr/>
          <p:nvPr/>
        </p:nvCxnSpPr>
        <p:spPr>
          <a:xfrm rot="10800000">
            <a:off x="2074755" y="556518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5"/>
          <p:cNvSpPr txBox="1"/>
          <p:nvPr/>
        </p:nvSpPr>
        <p:spPr>
          <a:xfrm>
            <a:off x="281520" y="515382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237073" y="3656760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255957" y="481078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2641467" y="482077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322700" y="460525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403129" y="464033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1971539" y="4605252"/>
            <a:ext cx="1072900" cy="159068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 txBox="1"/>
          <p:nvPr/>
        </p:nvSpPr>
        <p:spPr>
          <a:xfrm>
            <a:off x="1524234" y="4184967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782052" y="3980766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Fruit &amp; veg servings per day: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"/>
          <p:cNvSpPr/>
          <p:nvPr/>
        </p:nvSpPr>
        <p:spPr>
          <a:xfrm rot="10800000" flipH="1">
            <a:off x="3446361" y="3565139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5"/>
          <p:cNvCxnSpPr/>
          <p:nvPr/>
        </p:nvCxnSpPr>
        <p:spPr>
          <a:xfrm rot="10800000">
            <a:off x="5391566" y="557144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5"/>
          <p:cNvSpPr txBox="1"/>
          <p:nvPr/>
        </p:nvSpPr>
        <p:spPr>
          <a:xfrm>
            <a:off x="3598331" y="5160097"/>
            <a:ext cx="26622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to improve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5"/>
          <p:cNvSpPr txBox="1"/>
          <p:nvPr/>
        </p:nvSpPr>
        <p:spPr>
          <a:xfrm>
            <a:off x="3537802" y="3644414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Social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"/>
          <p:cNvSpPr txBox="1"/>
          <p:nvPr/>
        </p:nvSpPr>
        <p:spPr>
          <a:xfrm>
            <a:off x="3572768" y="4817052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"/>
          <p:cNvSpPr txBox="1"/>
          <p:nvPr/>
        </p:nvSpPr>
        <p:spPr>
          <a:xfrm>
            <a:off x="5958278" y="4827042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3639511" y="4611520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719940" y="4646604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3639344" y="4604507"/>
            <a:ext cx="1067358" cy="147944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"/>
          <p:cNvSpPr txBox="1"/>
          <p:nvPr/>
        </p:nvSpPr>
        <p:spPr>
          <a:xfrm>
            <a:off x="4841045" y="4191235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"/>
          <p:cNvSpPr txBox="1"/>
          <p:nvPr/>
        </p:nvSpPr>
        <p:spPr>
          <a:xfrm>
            <a:off x="3903105" y="3994638"/>
            <a:ext cx="21945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Meaningful interactions per week: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"/>
          <p:cNvSpPr/>
          <p:nvPr/>
        </p:nvSpPr>
        <p:spPr>
          <a:xfrm rot="10800000" flipH="1">
            <a:off x="214192" y="6150741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8" name="Google Shape;358;p5"/>
          <p:cNvCxnSpPr/>
          <p:nvPr/>
        </p:nvCxnSpPr>
        <p:spPr>
          <a:xfrm rot="10800000">
            <a:off x="2159397" y="815705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p5"/>
          <p:cNvSpPr txBox="1"/>
          <p:nvPr/>
        </p:nvSpPr>
        <p:spPr>
          <a:xfrm>
            <a:off x="366162" y="774569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5"/>
          <p:cNvSpPr txBox="1"/>
          <p:nvPr/>
        </p:nvSpPr>
        <p:spPr>
          <a:xfrm>
            <a:off x="321715" y="6248630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"/>
          <p:cNvSpPr txBox="1"/>
          <p:nvPr/>
        </p:nvSpPr>
        <p:spPr>
          <a:xfrm>
            <a:off x="340599" y="740265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5"/>
          <p:cNvSpPr txBox="1"/>
          <p:nvPr/>
        </p:nvSpPr>
        <p:spPr>
          <a:xfrm>
            <a:off x="2726109" y="741264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407342" y="719712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487771" y="723220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403129" y="7197122"/>
            <a:ext cx="1087489" cy="150921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 txBox="1"/>
          <p:nvPr/>
        </p:nvSpPr>
        <p:spPr>
          <a:xfrm>
            <a:off x="1608876" y="6776837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5"/>
          <p:cNvSpPr txBox="1"/>
          <p:nvPr/>
        </p:nvSpPr>
        <p:spPr>
          <a:xfrm>
            <a:off x="871741" y="6589117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of phone use per day: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5"/>
          <p:cNvSpPr/>
          <p:nvPr/>
        </p:nvSpPr>
        <p:spPr>
          <a:xfrm rot="10800000" flipH="1">
            <a:off x="3446194" y="6160952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9" name="Google Shape;369;p5"/>
          <p:cNvCxnSpPr/>
          <p:nvPr/>
        </p:nvCxnSpPr>
        <p:spPr>
          <a:xfrm rot="10800000">
            <a:off x="5391399" y="816726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5"/>
          <p:cNvSpPr txBox="1"/>
          <p:nvPr/>
        </p:nvSpPr>
        <p:spPr>
          <a:xfrm>
            <a:off x="3598164" y="7755910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5"/>
          <p:cNvSpPr txBox="1"/>
          <p:nvPr/>
        </p:nvSpPr>
        <p:spPr>
          <a:xfrm>
            <a:off x="3553717" y="625884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3.6.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Participation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5"/>
          <p:cNvSpPr txBox="1"/>
          <p:nvPr/>
        </p:nvSpPr>
        <p:spPr>
          <a:xfrm>
            <a:off x="3572601" y="7412865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5"/>
          <p:cNvSpPr txBox="1"/>
          <p:nvPr/>
        </p:nvSpPr>
        <p:spPr>
          <a:xfrm>
            <a:off x="5958111" y="7422855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3639344" y="7207333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19773" y="7242417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5338685" y="7204895"/>
            <a:ext cx="1022396" cy="15336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 txBox="1"/>
          <p:nvPr/>
        </p:nvSpPr>
        <p:spPr>
          <a:xfrm>
            <a:off x="4077930" y="6702861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Regularity of club participation: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0" y="8763598"/>
            <a:ext cx="68579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 on the well-being indicators, see Reference 9.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3610361" y="2882737"/>
            <a:ext cx="2850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exercise score is low. You may want to consider exercising more regularly.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327010" y="2862409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sleep score is in the optimal range.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296848" y="5499544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diet score is in a healthy range.</a:t>
            </a:r>
            <a:endParaRPr/>
          </a:p>
        </p:txBody>
      </p:sp>
      <p:sp>
        <p:nvSpPr>
          <p:cNvPr id="382" name="Google Shape;382;p5"/>
          <p:cNvSpPr txBox="1"/>
          <p:nvPr/>
        </p:nvSpPr>
        <p:spPr>
          <a:xfrm>
            <a:off x="3610361" y="5451961"/>
            <a:ext cx="2721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social score is low. You may want to engage in more social activity.</a:t>
            </a:r>
            <a:endParaRPr/>
          </a:p>
        </p:txBody>
      </p:sp>
      <p:sp>
        <p:nvSpPr>
          <p:cNvPr id="383" name="Google Shape;383;p5"/>
          <p:cNvSpPr txBox="1"/>
          <p:nvPr/>
        </p:nvSpPr>
        <p:spPr>
          <a:xfrm>
            <a:off x="392999" y="8088745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phone use is in the optimal range.</a:t>
            </a:r>
            <a:endParaRPr/>
          </a:p>
        </p:txBody>
      </p:sp>
      <p:sp>
        <p:nvSpPr>
          <p:cNvPr id="384" name="Google Shape;384;p5"/>
          <p:cNvSpPr txBox="1"/>
          <p:nvPr/>
        </p:nvSpPr>
        <p:spPr>
          <a:xfrm>
            <a:off x="3610361" y="8047774"/>
            <a:ext cx="2721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club participation score is in a good range. Keep up your involvement.</a:t>
            </a:r>
            <a:endParaRPr/>
          </a:p>
        </p:txBody>
      </p:sp>
      <p:pic>
        <p:nvPicPr>
          <p:cNvPr id="385" name="Google Shape;385;p5" descr="Meditatio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904" y="99653"/>
            <a:ext cx="505307" cy="5053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E1D8DF-2917-B94C-A71D-2D184EC7F881}"/>
              </a:ext>
            </a:extLst>
          </p:cNvPr>
          <p:cNvSpPr/>
          <p:nvPr/>
        </p:nvSpPr>
        <p:spPr>
          <a:xfrm>
            <a:off x="3345239" y="927169"/>
            <a:ext cx="3240708" cy="2508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41707-3E8E-4B1B-903A-0D23D4904C68}"/>
              </a:ext>
            </a:extLst>
          </p:cNvPr>
          <p:cNvSpPr/>
          <p:nvPr/>
        </p:nvSpPr>
        <p:spPr>
          <a:xfrm>
            <a:off x="3341521" y="3517787"/>
            <a:ext cx="3244426" cy="247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7B621-1C88-4094-420F-032A92165C71}"/>
              </a:ext>
            </a:extLst>
          </p:cNvPr>
          <p:cNvSpPr/>
          <p:nvPr/>
        </p:nvSpPr>
        <p:spPr>
          <a:xfrm>
            <a:off x="170231" y="144190"/>
            <a:ext cx="6477799" cy="69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>
                <a:solidFill>
                  <a:srgbClr val="FF0000"/>
                </a:solidFill>
              </a:rPr>
              <a:t>7. Understand the well-being barriers to unlock student potential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B541B2-07B9-C7C8-3AEE-AA15EC88A56B}"/>
              </a:ext>
            </a:extLst>
          </p:cNvPr>
          <p:cNvSpPr/>
          <p:nvPr/>
        </p:nvSpPr>
        <p:spPr>
          <a:xfrm rot="5400000">
            <a:off x="6151185" y="350724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"/>
          <p:cNvSpPr txBox="1"/>
          <p:nvPr/>
        </p:nvSpPr>
        <p:spPr>
          <a:xfrm>
            <a:off x="0" y="262596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STUDY SKILLS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1" name="Google Shape;431;p7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2" name="Google Shape;432;p7"/>
          <p:cNvSpPr/>
          <p:nvPr/>
        </p:nvSpPr>
        <p:spPr>
          <a:xfrm rot="10800000" flipH="1">
            <a:off x="3535411" y="1209519"/>
            <a:ext cx="3060000" cy="33999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3" name="Google Shape;433;p7"/>
          <p:cNvCxnSpPr/>
          <p:nvPr/>
        </p:nvCxnSpPr>
        <p:spPr>
          <a:xfrm rot="10800000">
            <a:off x="5508304" y="321583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4" name="Google Shape;434;p7"/>
          <p:cNvSpPr txBox="1"/>
          <p:nvPr/>
        </p:nvSpPr>
        <p:spPr>
          <a:xfrm>
            <a:off x="3761971" y="3100772"/>
            <a:ext cx="26622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peers, you are a relatively very intensive studier (in the top 25%).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7"/>
          <p:cNvSpPr txBox="1"/>
          <p:nvPr/>
        </p:nvSpPr>
        <p:spPr>
          <a:xfrm>
            <a:off x="3670622" y="130741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5.2.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Study intensity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7"/>
          <p:cNvSpPr txBox="1"/>
          <p:nvPr/>
        </p:nvSpPr>
        <p:spPr>
          <a:xfrm>
            <a:off x="3689506" y="2648191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Light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5825956" y="2658181"/>
            <a:ext cx="769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intensive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3756249" y="2442660"/>
            <a:ext cx="2574704" cy="1509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3836678" y="2477743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5644284" y="2450807"/>
            <a:ext cx="686669" cy="142773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4949263" y="1939448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7"/>
          <p:cNvSpPr txBox="1"/>
          <p:nvPr/>
        </p:nvSpPr>
        <p:spPr>
          <a:xfrm>
            <a:off x="3535410" y="1749067"/>
            <a:ext cx="306000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study per week outside of classes: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7"/>
          <p:cNvSpPr/>
          <p:nvPr/>
        </p:nvSpPr>
        <p:spPr>
          <a:xfrm rot="10800000" flipH="1">
            <a:off x="219092" y="1209519"/>
            <a:ext cx="3060000" cy="3399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4" name="Google Shape;444;p7"/>
          <p:cNvCxnSpPr/>
          <p:nvPr/>
        </p:nvCxnSpPr>
        <p:spPr>
          <a:xfrm rot="10800000">
            <a:off x="2247438" y="2754357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5" name="Google Shape;445;p7"/>
          <p:cNvSpPr txBox="1"/>
          <p:nvPr/>
        </p:nvSpPr>
        <p:spPr>
          <a:xfrm>
            <a:off x="234901" y="1318313"/>
            <a:ext cx="30329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5.1.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Study strategies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527048" y="1704101"/>
            <a:ext cx="250254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are a </a:t>
            </a:r>
            <a:r>
              <a:rPr lang="en-US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Study Scholar.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have exceptional study skills.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boost learning further, focus more on the proven study strategies that you use less often: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Spaced repetition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527046" y="3487297"/>
            <a:ext cx="25025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above strategies have been shown to be effective to boost learning. The study strategies you already do well are D and 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11.</a:t>
            </a:r>
            <a:endParaRPr/>
          </a:p>
        </p:txBody>
      </p:sp>
      <p:pic>
        <p:nvPicPr>
          <p:cNvPr id="448" name="Google Shape;448;p7" descr="Boo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20" y="215468"/>
            <a:ext cx="499718" cy="49971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"/>
          <p:cNvSpPr txBox="1"/>
          <p:nvPr/>
        </p:nvSpPr>
        <p:spPr>
          <a:xfrm>
            <a:off x="3815733" y="4230485"/>
            <a:ext cx="2662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12.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"/>
          <p:cNvSpPr txBox="1"/>
          <p:nvPr/>
        </p:nvSpPr>
        <p:spPr>
          <a:xfrm>
            <a:off x="0" y="262596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STUDY SKILLS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1" name="Google Shape;431;p7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2" name="Google Shape;432;p7"/>
          <p:cNvSpPr/>
          <p:nvPr/>
        </p:nvSpPr>
        <p:spPr>
          <a:xfrm rot="10800000" flipH="1">
            <a:off x="3535411" y="1209519"/>
            <a:ext cx="3060000" cy="33999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3" name="Google Shape;433;p7"/>
          <p:cNvCxnSpPr/>
          <p:nvPr/>
        </p:nvCxnSpPr>
        <p:spPr>
          <a:xfrm rot="10800000">
            <a:off x="5508304" y="321583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4" name="Google Shape;434;p7"/>
          <p:cNvSpPr txBox="1"/>
          <p:nvPr/>
        </p:nvSpPr>
        <p:spPr>
          <a:xfrm>
            <a:off x="3761971" y="3100772"/>
            <a:ext cx="26622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peers, you are a relatively very intensive studier (in the top 25%).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7"/>
          <p:cNvSpPr txBox="1"/>
          <p:nvPr/>
        </p:nvSpPr>
        <p:spPr>
          <a:xfrm>
            <a:off x="3670622" y="130741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5.2.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Study intensity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7"/>
          <p:cNvSpPr txBox="1"/>
          <p:nvPr/>
        </p:nvSpPr>
        <p:spPr>
          <a:xfrm>
            <a:off x="3689506" y="2648191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Light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5825956" y="2658181"/>
            <a:ext cx="769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intensive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3756249" y="2442660"/>
            <a:ext cx="2574704" cy="1509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3836678" y="2477743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5644284" y="2450807"/>
            <a:ext cx="686669" cy="142773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4949263" y="1939448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7"/>
          <p:cNvSpPr txBox="1"/>
          <p:nvPr/>
        </p:nvSpPr>
        <p:spPr>
          <a:xfrm>
            <a:off x="3535410" y="1749067"/>
            <a:ext cx="306000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study per week outside of classes: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7"/>
          <p:cNvSpPr/>
          <p:nvPr/>
        </p:nvSpPr>
        <p:spPr>
          <a:xfrm rot="10800000" flipH="1">
            <a:off x="219092" y="1209519"/>
            <a:ext cx="3060000" cy="3399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4" name="Google Shape;444;p7"/>
          <p:cNvCxnSpPr/>
          <p:nvPr/>
        </p:nvCxnSpPr>
        <p:spPr>
          <a:xfrm rot="10800000">
            <a:off x="2247438" y="2754357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5" name="Google Shape;445;p7"/>
          <p:cNvSpPr txBox="1"/>
          <p:nvPr/>
        </p:nvSpPr>
        <p:spPr>
          <a:xfrm>
            <a:off x="234901" y="1318313"/>
            <a:ext cx="30329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5.1.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Study strategies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527048" y="1704101"/>
            <a:ext cx="250254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are a </a:t>
            </a:r>
            <a:r>
              <a:rPr lang="en-US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Study Scholar.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have exceptional study skills.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boost learning further, focus more on the proven study strategies that you use less often: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Spaced repetition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527046" y="3487297"/>
            <a:ext cx="25025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above strategies have been shown to be effective to boost learning. The study strategies you already do well are D and 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11.</a:t>
            </a:r>
            <a:endParaRPr/>
          </a:p>
        </p:txBody>
      </p:sp>
      <p:pic>
        <p:nvPicPr>
          <p:cNvPr id="448" name="Google Shape;448;p7" descr="Boo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20" y="215468"/>
            <a:ext cx="499718" cy="49971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"/>
          <p:cNvSpPr txBox="1"/>
          <p:nvPr/>
        </p:nvSpPr>
        <p:spPr>
          <a:xfrm>
            <a:off x="3815733" y="4230485"/>
            <a:ext cx="2662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12.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2096E-533F-E605-2F6C-178FD038D99E}"/>
              </a:ext>
            </a:extLst>
          </p:cNvPr>
          <p:cNvSpPr/>
          <p:nvPr/>
        </p:nvSpPr>
        <p:spPr>
          <a:xfrm>
            <a:off x="91640" y="1076886"/>
            <a:ext cx="3261454" cy="36390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E5886-EC91-E56D-69AF-B95F286FFDB5}"/>
              </a:ext>
            </a:extLst>
          </p:cNvPr>
          <p:cNvSpPr/>
          <p:nvPr/>
        </p:nvSpPr>
        <p:spPr>
          <a:xfrm>
            <a:off x="170232" y="144190"/>
            <a:ext cx="6415716" cy="69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>
                <a:solidFill>
                  <a:srgbClr val="FF0000"/>
                </a:solidFill>
              </a:rPr>
              <a:t>8. Optimise study strategies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C1257FC-4AD3-98D8-ABE2-14753E4CEA35}"/>
              </a:ext>
            </a:extLst>
          </p:cNvPr>
          <p:cNvSpPr/>
          <p:nvPr/>
        </p:nvSpPr>
        <p:spPr>
          <a:xfrm rot="5400000">
            <a:off x="1370501" y="345353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814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526558" y="186810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/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/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37;p2">
            <a:extLst>
              <a:ext uri="{FF2B5EF4-FFF2-40B4-BE49-F238E27FC236}">
                <a16:creationId xmlns:a16="http://schemas.microsoft.com/office/drawing/2014/main" id="{2DE172EB-E92F-17CA-413B-5730E54D3149}"/>
              </a:ext>
            </a:extLst>
          </p:cNvPr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11A52A47-A9D3-C92E-5286-E307AB62711A}"/>
              </a:ext>
            </a:extLst>
          </p:cNvPr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168;p2" descr="Speech with solid fill">
            <a:extLst>
              <a:ext uri="{FF2B5EF4-FFF2-40B4-BE49-F238E27FC236}">
                <a16:creationId xmlns:a16="http://schemas.microsoft.com/office/drawing/2014/main" id="{07B2AA58-9E14-6567-B847-07E51A080D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6;p2">
            <a:extLst>
              <a:ext uri="{FF2B5EF4-FFF2-40B4-BE49-F238E27FC236}">
                <a16:creationId xmlns:a16="http://schemas.microsoft.com/office/drawing/2014/main" id="{869D69F4-98B3-F580-D83F-5F68BEF32B60}"/>
              </a:ext>
            </a:extLst>
          </p:cNvPr>
          <p:cNvSpPr txBox="1"/>
          <p:nvPr/>
        </p:nvSpPr>
        <p:spPr>
          <a:xfrm>
            <a:off x="4298092" y="592182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Google Shape;151;p2" descr="Flag with solid fill">
            <a:extLst>
              <a:ext uri="{FF2B5EF4-FFF2-40B4-BE49-F238E27FC236}">
                <a16:creationId xmlns:a16="http://schemas.microsoft.com/office/drawing/2014/main" id="{746541CB-CDCC-F9FD-6461-E5A2753658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3057" y="5968704"/>
            <a:ext cx="242876" cy="242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44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139" name="Google Shape;139;p2"/>
          <p:cNvSpPr/>
          <p:nvPr/>
        </p:nvSpPr>
        <p:spPr>
          <a:xfrm>
            <a:off x="515901" y="191417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/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/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" descr="Speech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A5487C-26A6-7A16-8348-3B65E1C03C7C}"/>
              </a:ext>
            </a:extLst>
          </p:cNvPr>
          <p:cNvSpPr/>
          <p:nvPr/>
        </p:nvSpPr>
        <p:spPr>
          <a:xfrm>
            <a:off x="1910546" y="3191938"/>
            <a:ext cx="3101501" cy="22262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B6711A-BF05-036D-C5D2-85E1EE4F6983}"/>
              </a:ext>
            </a:extLst>
          </p:cNvPr>
          <p:cNvSpPr/>
          <p:nvPr/>
        </p:nvSpPr>
        <p:spPr>
          <a:xfrm>
            <a:off x="688123" y="4507697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466D2-A933-E9C3-DFC8-2AA589E6AAFE}"/>
              </a:ext>
            </a:extLst>
          </p:cNvPr>
          <p:cNvSpPr txBox="1"/>
          <p:nvPr/>
        </p:nvSpPr>
        <p:spPr>
          <a:xfrm>
            <a:off x="528173" y="3482797"/>
            <a:ext cx="1326140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Get the whole student picture</a:t>
            </a:r>
          </a:p>
        </p:txBody>
      </p:sp>
    </p:spTree>
    <p:extLst>
      <p:ext uri="{BB962C8B-B14F-4D97-AF65-F5344CB8AC3E}">
        <p14:creationId xmlns:p14="http://schemas.microsoft.com/office/powerpoint/2010/main" val="200846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526558" y="186810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>
            <p:extLst>
              <p:ext uri="{D42A27DB-BD31-4B8C-83A1-F6EECF244321}">
                <p14:modId xmlns:p14="http://schemas.microsoft.com/office/powerpoint/2010/main" val="2863826966"/>
              </p:ext>
            </p:extLst>
          </p:nvPr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>
            <p:extLst>
              <p:ext uri="{D42A27DB-BD31-4B8C-83A1-F6EECF244321}">
                <p14:modId xmlns:p14="http://schemas.microsoft.com/office/powerpoint/2010/main" val="571808674"/>
              </p:ext>
            </p:extLst>
          </p:nvPr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5487C-26A6-7A16-8348-3B65E1C03C7C}"/>
              </a:ext>
            </a:extLst>
          </p:cNvPr>
          <p:cNvSpPr/>
          <p:nvPr/>
        </p:nvSpPr>
        <p:spPr>
          <a:xfrm>
            <a:off x="40678" y="6793134"/>
            <a:ext cx="3886829" cy="23172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Google Shape;137;p2">
            <a:extLst>
              <a:ext uri="{FF2B5EF4-FFF2-40B4-BE49-F238E27FC236}">
                <a16:creationId xmlns:a16="http://schemas.microsoft.com/office/drawing/2014/main" id="{0EE08F8C-3AF1-342D-5844-C327483EACE7}"/>
              </a:ext>
            </a:extLst>
          </p:cNvPr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C820BB-E11E-7764-2637-DF4AA486E5F7}"/>
              </a:ext>
            </a:extLst>
          </p:cNvPr>
          <p:cNvSpPr/>
          <p:nvPr/>
        </p:nvSpPr>
        <p:spPr>
          <a:xfrm rot="5400000">
            <a:off x="655228" y="6211082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A622A4AD-49BC-E7B7-2402-E2090E85CC24}"/>
              </a:ext>
            </a:extLst>
          </p:cNvPr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168;p2" descr="Speech with solid fill">
            <a:extLst>
              <a:ext uri="{FF2B5EF4-FFF2-40B4-BE49-F238E27FC236}">
                <a16:creationId xmlns:a16="http://schemas.microsoft.com/office/drawing/2014/main" id="{50D422E9-AF6B-C6C4-2074-1C742248DD7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B53D6-A4A9-5979-2515-81B5187284CB}"/>
              </a:ext>
            </a:extLst>
          </p:cNvPr>
          <p:cNvSpPr/>
          <p:nvPr/>
        </p:nvSpPr>
        <p:spPr>
          <a:xfrm>
            <a:off x="1052577" y="5915470"/>
            <a:ext cx="2146738" cy="842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 Target areas to improve</a:t>
            </a:r>
            <a:endParaRPr lang="en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526558" y="186810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/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/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5487C-26A6-7A16-8348-3B65E1C03C7C}"/>
              </a:ext>
            </a:extLst>
          </p:cNvPr>
          <p:cNvSpPr/>
          <p:nvPr/>
        </p:nvSpPr>
        <p:spPr>
          <a:xfrm>
            <a:off x="3972168" y="6793134"/>
            <a:ext cx="2845150" cy="23020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Google Shape;137;p2">
            <a:extLst>
              <a:ext uri="{FF2B5EF4-FFF2-40B4-BE49-F238E27FC236}">
                <a16:creationId xmlns:a16="http://schemas.microsoft.com/office/drawing/2014/main" id="{2DE172EB-E92F-17CA-413B-5730E54D3149}"/>
              </a:ext>
            </a:extLst>
          </p:cNvPr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11A52A47-A9D3-C92E-5286-E307AB62711A}"/>
              </a:ext>
            </a:extLst>
          </p:cNvPr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168;p2" descr="Speech with solid fill">
            <a:extLst>
              <a:ext uri="{FF2B5EF4-FFF2-40B4-BE49-F238E27FC236}">
                <a16:creationId xmlns:a16="http://schemas.microsoft.com/office/drawing/2014/main" id="{07B2AA58-9E14-6567-B847-07E51A080D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6;p2">
            <a:extLst>
              <a:ext uri="{FF2B5EF4-FFF2-40B4-BE49-F238E27FC236}">
                <a16:creationId xmlns:a16="http://schemas.microsoft.com/office/drawing/2014/main" id="{869D69F4-98B3-F580-D83F-5F68BEF32B60}"/>
              </a:ext>
            </a:extLst>
          </p:cNvPr>
          <p:cNvSpPr txBox="1"/>
          <p:nvPr/>
        </p:nvSpPr>
        <p:spPr>
          <a:xfrm>
            <a:off x="4298092" y="592182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EE3F0A71-DCD5-2C82-DC46-C85BE12CDFE3}"/>
              </a:ext>
            </a:extLst>
          </p:cNvPr>
          <p:cNvSpPr txBox="1"/>
          <p:nvPr/>
        </p:nvSpPr>
        <p:spPr>
          <a:xfrm>
            <a:off x="4248522" y="613291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51;p2" descr="Flag with solid fill">
            <a:extLst>
              <a:ext uri="{FF2B5EF4-FFF2-40B4-BE49-F238E27FC236}">
                <a16:creationId xmlns:a16="http://schemas.microsoft.com/office/drawing/2014/main" id="{746541CB-CDCC-F9FD-6461-E5A2753658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3057" y="596870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EC7DBA3-EA8B-25F2-FC9A-5BB194D85AE4}"/>
              </a:ext>
            </a:extLst>
          </p:cNvPr>
          <p:cNvSpPr/>
          <p:nvPr/>
        </p:nvSpPr>
        <p:spPr>
          <a:xfrm rot="5400000">
            <a:off x="6302198" y="6229698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72D80-BBD0-21C6-E086-492AC3383B03}"/>
              </a:ext>
            </a:extLst>
          </p:cNvPr>
          <p:cNvSpPr/>
          <p:nvPr/>
        </p:nvSpPr>
        <p:spPr>
          <a:xfrm>
            <a:off x="4008740" y="5968704"/>
            <a:ext cx="2355365" cy="730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3. Find where to focus</a:t>
            </a:r>
            <a:endParaRPr lang="en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 rot="10800000" flipH="1">
            <a:off x="3568933" y="109847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"/>
          <p:cNvSpPr/>
          <p:nvPr/>
        </p:nvSpPr>
        <p:spPr>
          <a:xfrm rot="10800000" flipH="1">
            <a:off x="299013" y="110268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0" y="243339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ACADEMIC PERFORMANCE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/>
          <p:nvPr/>
        </p:nvCxnSpPr>
        <p:spPr>
          <a:xfrm rot="10800000">
            <a:off x="2316147" y="304319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925793" y="232383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1716432" y="223925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436147" y="1474893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2181289" y="223925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2098617" y="239788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39762" y="2402892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29270" y="219378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601975" y="219378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322109" y="152270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93964" y="2702924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Above benchmark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99013" y="1185590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benchmarking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492772" y="2910198"/>
            <a:ext cx="26904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current average grade is above your ability benchmark, indicating that you are reaching your potential. For further reading, see Reference 1.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46902" y="1683581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9013" y="5961241"/>
            <a:ext cx="6345458" cy="28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963942" y="735359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748704" y="735359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703078" y="7512229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910806" y="752522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989220" y="779422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773982" y="779422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2718026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940300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"/>
          <p:cNvCxnSpPr>
            <a:stCxn id="202" idx="2"/>
          </p:cNvCxnSpPr>
          <p:nvPr/>
        </p:nvCxnSpPr>
        <p:spPr>
          <a:xfrm flipH="1">
            <a:off x="1980084" y="6977074"/>
            <a:ext cx="429000" cy="12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"/>
          <p:cNvSpPr/>
          <p:nvPr/>
        </p:nvSpPr>
        <p:spPr>
          <a:xfrm>
            <a:off x="1965535" y="69209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409084" y="690821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370740" y="7095683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912399" y="7092592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8652" y="6912565"/>
            <a:ext cx="5717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935830" y="7336910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935830" y="7781688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17688" y="6447707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297740" y="65074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87825" y="6491822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446014" y="6463292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415232" y="6015533"/>
            <a:ext cx="6204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 rot="10800000">
            <a:off x="5488083" y="292310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rot="10800000">
            <a:off x="4097729" y="220374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3"/>
          <p:cNvSpPr/>
          <p:nvPr/>
        </p:nvSpPr>
        <p:spPr>
          <a:xfrm>
            <a:off x="4870373" y="2146160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484337" y="1465690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5329333" y="214007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265425" y="229537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4782993" y="229272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3901206" y="207369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773911" y="207369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364028" y="1517257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866300" y="2703223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Trending up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3852565" y="2925886"/>
            <a:ext cx="25253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average grade is higher than your previous grade. For further reading, see Reference 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506334" y="1669163"/>
            <a:ext cx="1934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Previous exam 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642162" y="1145036"/>
            <a:ext cx="31003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trends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322109" y="172803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 flipH="1">
            <a:off x="299013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rot="10800000">
            <a:off x="2253956" y="552717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3"/>
          <p:cNvSpPr txBox="1"/>
          <p:nvPr/>
        </p:nvSpPr>
        <p:spPr>
          <a:xfrm>
            <a:off x="450820" y="4959095"/>
            <a:ext cx="2721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actual grades, your guessed grade is higher, which suggests academic overconfidence. For further reading, see Reference 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91473" y="394857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awareness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"/>
          <p:cNvSpPr/>
          <p:nvPr/>
        </p:nvSpPr>
        <p:spPr>
          <a:xfrm rot="10800000" flipH="1">
            <a:off x="3584472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3667731" y="3973028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style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3852565" y="4479061"/>
            <a:ext cx="2497562" cy="155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852565" y="4479061"/>
            <a:ext cx="1288650" cy="155002"/>
          </a:xfrm>
          <a:prstGeom prst="roundRect">
            <a:avLst>
              <a:gd name="adj" fmla="val 16667"/>
            </a:avLst>
          </a:prstGeom>
          <a:solidFill>
            <a:srgbClr val="0C7A5B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797692" y="4677729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Specialist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723891" y="4650530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Generalist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763564" y="5000615"/>
            <a:ext cx="27018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tend to very good at a few subjects compared to your peers. For further reading, see Reference 4.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33288" y="467772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Underconfident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301545" y="4688038"/>
            <a:ext cx="10303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Overconfident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492772" y="4472516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73201" y="4507600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16147" y="4480664"/>
            <a:ext cx="898363" cy="138512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"/>
          <p:cNvCxnSpPr/>
          <p:nvPr/>
        </p:nvCxnSpPr>
        <p:spPr>
          <a:xfrm rot="10800000">
            <a:off x="1530254" y="8323173"/>
            <a:ext cx="174625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"/>
          <p:cNvSpPr txBox="1"/>
          <p:nvPr/>
        </p:nvSpPr>
        <p:spPr>
          <a:xfrm>
            <a:off x="1290858" y="8192408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52751" y="8200063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"/>
          <p:cNvCxnSpPr>
            <a:stCxn id="194" idx="2"/>
            <a:endCxn id="193" idx="6"/>
          </p:cNvCxnSpPr>
          <p:nvPr/>
        </p:nvCxnSpPr>
        <p:spPr>
          <a:xfrm rot="10800000">
            <a:off x="2122604" y="7422462"/>
            <a:ext cx="6261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3"/>
          <p:cNvCxnSpPr/>
          <p:nvPr/>
        </p:nvCxnSpPr>
        <p:spPr>
          <a:xfrm rot="10800000">
            <a:off x="2147970" y="7863088"/>
            <a:ext cx="626012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3"/>
          <p:cNvCxnSpPr/>
          <p:nvPr/>
        </p:nvCxnSpPr>
        <p:spPr>
          <a:xfrm>
            <a:off x="1514673" y="6855282"/>
            <a:ext cx="5704" cy="1463485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4068451" y="6838299"/>
            <a:ext cx="1921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ability benchmark, subjects where you have greatest potential for improvement are: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Maths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933321" y="8563567"/>
            <a:ext cx="2360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5.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4370436" y="1714252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" descr="Graduation ca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5" y="160381"/>
            <a:ext cx="561775" cy="56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34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 rot="10800000" flipH="1">
            <a:off x="3568933" y="109847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"/>
          <p:cNvSpPr/>
          <p:nvPr/>
        </p:nvSpPr>
        <p:spPr>
          <a:xfrm rot="10800000" flipH="1">
            <a:off x="299013" y="110268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0" y="243339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ACADEMIC PERFORMANCE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/>
          <p:nvPr/>
        </p:nvCxnSpPr>
        <p:spPr>
          <a:xfrm rot="10800000">
            <a:off x="2316147" y="304319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925793" y="232383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1716432" y="223925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436147" y="1474893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2181289" y="223925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2098617" y="239788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39762" y="2402892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29270" y="219378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601975" y="219378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322109" y="152270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93964" y="2702924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Above benchmark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99013" y="1185590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benchmarking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492772" y="2910198"/>
            <a:ext cx="26904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current average grade is above your ability benchmark, indicating that you are reaching your potential. For further reading, see Reference 1.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46902" y="1683581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9013" y="5961241"/>
            <a:ext cx="6345458" cy="28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963942" y="735359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748704" y="735359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703078" y="7512229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910806" y="752522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989220" y="779422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773982" y="779422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2718026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940300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"/>
          <p:cNvCxnSpPr>
            <a:stCxn id="202" idx="2"/>
          </p:cNvCxnSpPr>
          <p:nvPr/>
        </p:nvCxnSpPr>
        <p:spPr>
          <a:xfrm flipH="1">
            <a:off x="1980084" y="6977074"/>
            <a:ext cx="429000" cy="12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"/>
          <p:cNvSpPr/>
          <p:nvPr/>
        </p:nvSpPr>
        <p:spPr>
          <a:xfrm>
            <a:off x="1965535" y="69209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409084" y="690821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370740" y="7095683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912399" y="7092592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8652" y="6912565"/>
            <a:ext cx="5717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935830" y="7336910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935830" y="7781688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17688" y="6447707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297740" y="65074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87825" y="6491822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446014" y="6463292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415232" y="6015533"/>
            <a:ext cx="6204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 rot="10800000">
            <a:off x="5488083" y="292310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rot="10800000">
            <a:off x="4097729" y="220374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3"/>
          <p:cNvSpPr/>
          <p:nvPr/>
        </p:nvSpPr>
        <p:spPr>
          <a:xfrm>
            <a:off x="4870373" y="2146160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484337" y="1465690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5329333" y="214007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265425" y="229537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4782993" y="229272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3901206" y="207369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773911" y="207369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364028" y="1517257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866300" y="2703223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Trending up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3852565" y="2925886"/>
            <a:ext cx="25253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average grade is higher than your previous grade. For further reading, see Reference 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506334" y="1669163"/>
            <a:ext cx="1934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Previous exam 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642162" y="1145036"/>
            <a:ext cx="31003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trends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322109" y="172803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 flipH="1">
            <a:off x="299013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rot="10800000">
            <a:off x="2253956" y="552717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3"/>
          <p:cNvSpPr txBox="1"/>
          <p:nvPr/>
        </p:nvSpPr>
        <p:spPr>
          <a:xfrm>
            <a:off x="450820" y="4959095"/>
            <a:ext cx="2721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actual grades, your guessed grade is higher, which suggests academic overconfidence. For further reading, see Reference 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91473" y="394857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awareness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"/>
          <p:cNvSpPr/>
          <p:nvPr/>
        </p:nvSpPr>
        <p:spPr>
          <a:xfrm rot="10800000" flipH="1">
            <a:off x="3584472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3667731" y="3973028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style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3852565" y="4479061"/>
            <a:ext cx="2497562" cy="155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852565" y="4479061"/>
            <a:ext cx="1288650" cy="155002"/>
          </a:xfrm>
          <a:prstGeom prst="roundRect">
            <a:avLst>
              <a:gd name="adj" fmla="val 16667"/>
            </a:avLst>
          </a:prstGeom>
          <a:solidFill>
            <a:srgbClr val="0C7A5B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797692" y="4677729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Specialist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723891" y="4650530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Generalist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763564" y="5000615"/>
            <a:ext cx="27018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tend to very good at a few subjects compared to your peers. For further reading, see Reference 4.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33288" y="467772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Underconfident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301545" y="4688038"/>
            <a:ext cx="10303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Overconfident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492772" y="4472516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73201" y="4507600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16147" y="4480664"/>
            <a:ext cx="898363" cy="138512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"/>
          <p:cNvCxnSpPr/>
          <p:nvPr/>
        </p:nvCxnSpPr>
        <p:spPr>
          <a:xfrm rot="10800000">
            <a:off x="1530254" y="8323173"/>
            <a:ext cx="174625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"/>
          <p:cNvSpPr txBox="1"/>
          <p:nvPr/>
        </p:nvSpPr>
        <p:spPr>
          <a:xfrm>
            <a:off x="1290858" y="8192408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52751" y="8200063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"/>
          <p:cNvCxnSpPr>
            <a:stCxn id="194" idx="2"/>
            <a:endCxn id="193" idx="6"/>
          </p:cNvCxnSpPr>
          <p:nvPr/>
        </p:nvCxnSpPr>
        <p:spPr>
          <a:xfrm rot="10800000">
            <a:off x="2122604" y="7422462"/>
            <a:ext cx="6261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3"/>
          <p:cNvCxnSpPr/>
          <p:nvPr/>
        </p:nvCxnSpPr>
        <p:spPr>
          <a:xfrm rot="10800000">
            <a:off x="2147970" y="7863088"/>
            <a:ext cx="626012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3"/>
          <p:cNvCxnSpPr/>
          <p:nvPr/>
        </p:nvCxnSpPr>
        <p:spPr>
          <a:xfrm>
            <a:off x="1514673" y="6855282"/>
            <a:ext cx="5704" cy="1463485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4068451" y="6838299"/>
            <a:ext cx="1921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ability benchmark, subjects where you have greatest potential for improvement are: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Maths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933321" y="8563567"/>
            <a:ext cx="2360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5.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4370436" y="1714252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" descr="Graduation ca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5" y="160381"/>
            <a:ext cx="561775" cy="5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4EBE08-DF9F-82AE-6E67-CEB4ABAAAD4E}"/>
              </a:ext>
            </a:extLst>
          </p:cNvPr>
          <p:cNvSpPr/>
          <p:nvPr/>
        </p:nvSpPr>
        <p:spPr>
          <a:xfrm>
            <a:off x="219092" y="1045542"/>
            <a:ext cx="3234725" cy="26626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CF9A6A-189B-E592-3539-988303503317}"/>
              </a:ext>
            </a:extLst>
          </p:cNvPr>
          <p:cNvSpPr/>
          <p:nvPr/>
        </p:nvSpPr>
        <p:spPr>
          <a:xfrm>
            <a:off x="299012" y="5810614"/>
            <a:ext cx="6345460" cy="31730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2E82C-1DAE-D366-2513-D4448025F741}"/>
              </a:ext>
            </a:extLst>
          </p:cNvPr>
          <p:cNvSpPr/>
          <p:nvPr/>
        </p:nvSpPr>
        <p:spPr>
          <a:xfrm>
            <a:off x="234630" y="264975"/>
            <a:ext cx="646226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4. Target mismatches with ability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A96E6C1-710E-D37A-77B3-75698D7DCA90}"/>
              </a:ext>
            </a:extLst>
          </p:cNvPr>
          <p:cNvSpPr/>
          <p:nvPr/>
        </p:nvSpPr>
        <p:spPr>
          <a:xfrm rot="5400000">
            <a:off x="1072707" y="410460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Google Shape;254;p3" descr="Graduation cap with solid fill">
            <a:extLst>
              <a:ext uri="{FF2B5EF4-FFF2-40B4-BE49-F238E27FC236}">
                <a16:creationId xmlns:a16="http://schemas.microsoft.com/office/drawing/2014/main" id="{D27EF4CE-5852-C1A5-B66A-567DDF7E5C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305" y="5037697"/>
            <a:ext cx="561775" cy="5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0C318E-9627-2A70-867D-A859342C4667}"/>
              </a:ext>
            </a:extLst>
          </p:cNvPr>
          <p:cNvSpPr/>
          <p:nvPr/>
        </p:nvSpPr>
        <p:spPr>
          <a:xfrm>
            <a:off x="299012" y="5142291"/>
            <a:ext cx="6345459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5. For each subject grade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54D803-3EE2-36CD-C394-2435A004B6FF}"/>
              </a:ext>
            </a:extLst>
          </p:cNvPr>
          <p:cNvSpPr/>
          <p:nvPr/>
        </p:nvSpPr>
        <p:spPr>
          <a:xfrm rot="5400000">
            <a:off x="1095377" y="5287776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 rot="10800000" flipH="1">
            <a:off x="3568933" y="109847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"/>
          <p:cNvSpPr/>
          <p:nvPr/>
        </p:nvSpPr>
        <p:spPr>
          <a:xfrm rot="10800000" flipH="1">
            <a:off x="299013" y="110268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0" y="243339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ACADEMIC PERFORMANCE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/>
          <p:nvPr/>
        </p:nvCxnSpPr>
        <p:spPr>
          <a:xfrm rot="10800000">
            <a:off x="2316147" y="304319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925793" y="232383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1716432" y="223925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436147" y="1474893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2181289" y="223925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2098617" y="239788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39762" y="2402892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29270" y="219378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601975" y="219378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322109" y="152270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93964" y="2702924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Above benchmark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99013" y="1185590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benchmarking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492772" y="2910198"/>
            <a:ext cx="26904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current average grade is above your ability benchmark, indicating that you are reaching your potential. For further reading, see Reference 1.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46902" y="1683581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9013" y="5961241"/>
            <a:ext cx="6345458" cy="28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963942" y="735359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748704" y="735359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703078" y="7512229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910806" y="752522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989220" y="779422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773982" y="779422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2718026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940300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"/>
          <p:cNvCxnSpPr>
            <a:stCxn id="202" idx="2"/>
          </p:cNvCxnSpPr>
          <p:nvPr/>
        </p:nvCxnSpPr>
        <p:spPr>
          <a:xfrm flipH="1">
            <a:off x="1980084" y="6977074"/>
            <a:ext cx="429000" cy="12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"/>
          <p:cNvSpPr/>
          <p:nvPr/>
        </p:nvSpPr>
        <p:spPr>
          <a:xfrm>
            <a:off x="1965535" y="69209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409084" y="690821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370740" y="7095683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912399" y="7092592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8652" y="6912565"/>
            <a:ext cx="5717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935830" y="7336910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935830" y="7781688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17688" y="6447707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297740" y="65074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87825" y="6491822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446014" y="6463292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415232" y="6015533"/>
            <a:ext cx="6204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 rot="10800000">
            <a:off x="5488083" y="292310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rot="10800000">
            <a:off x="4097729" y="220374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3"/>
          <p:cNvSpPr/>
          <p:nvPr/>
        </p:nvSpPr>
        <p:spPr>
          <a:xfrm>
            <a:off x="4870373" y="2146160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484337" y="1465690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5329333" y="214007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265425" y="229537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4782993" y="229272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3901206" y="207369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773911" y="207369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364028" y="1517257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866300" y="2703223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Trending up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3852565" y="2925886"/>
            <a:ext cx="25253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average grade is higher than your previous grade. For further reading, see Reference 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506334" y="1669163"/>
            <a:ext cx="1934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Previous exam 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642162" y="1145036"/>
            <a:ext cx="31003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trends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322109" y="172803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 flipH="1">
            <a:off x="299013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rot="10800000">
            <a:off x="2253956" y="552717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3"/>
          <p:cNvSpPr txBox="1"/>
          <p:nvPr/>
        </p:nvSpPr>
        <p:spPr>
          <a:xfrm>
            <a:off x="450820" y="4959095"/>
            <a:ext cx="2721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actual grades, your guessed grade is higher, which suggests academic overconfidence. For further reading, see Reference 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91473" y="394857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awareness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"/>
          <p:cNvSpPr/>
          <p:nvPr/>
        </p:nvSpPr>
        <p:spPr>
          <a:xfrm rot="10800000" flipH="1">
            <a:off x="3584472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3667731" y="3973028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style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3852565" y="4479061"/>
            <a:ext cx="2497562" cy="155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852565" y="4479061"/>
            <a:ext cx="1288650" cy="155002"/>
          </a:xfrm>
          <a:prstGeom prst="roundRect">
            <a:avLst>
              <a:gd name="adj" fmla="val 16667"/>
            </a:avLst>
          </a:prstGeom>
          <a:solidFill>
            <a:srgbClr val="0C7A5B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797692" y="4677729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Specialist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723891" y="4650530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Generalist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763564" y="5000615"/>
            <a:ext cx="27018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tend to very good at a few subjects compared to your peers. For further reading, see Reference 4.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33288" y="467772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Underconfident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301545" y="4688038"/>
            <a:ext cx="10303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Overconfident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492772" y="4472516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73201" y="4507600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16147" y="4480664"/>
            <a:ext cx="898363" cy="138512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"/>
          <p:cNvCxnSpPr/>
          <p:nvPr/>
        </p:nvCxnSpPr>
        <p:spPr>
          <a:xfrm rot="10800000">
            <a:off x="1530254" y="8323173"/>
            <a:ext cx="174625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"/>
          <p:cNvSpPr txBox="1"/>
          <p:nvPr/>
        </p:nvSpPr>
        <p:spPr>
          <a:xfrm>
            <a:off x="1290858" y="8192408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52751" y="8200063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"/>
          <p:cNvCxnSpPr>
            <a:stCxn id="194" idx="2"/>
            <a:endCxn id="193" idx="6"/>
          </p:cNvCxnSpPr>
          <p:nvPr/>
        </p:nvCxnSpPr>
        <p:spPr>
          <a:xfrm rot="10800000">
            <a:off x="2122604" y="7422462"/>
            <a:ext cx="6261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3"/>
          <p:cNvCxnSpPr/>
          <p:nvPr/>
        </p:nvCxnSpPr>
        <p:spPr>
          <a:xfrm rot="10800000">
            <a:off x="2147970" y="7863088"/>
            <a:ext cx="626012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3"/>
          <p:cNvCxnSpPr/>
          <p:nvPr/>
        </p:nvCxnSpPr>
        <p:spPr>
          <a:xfrm>
            <a:off x="1514673" y="6855282"/>
            <a:ext cx="5704" cy="1463485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4068451" y="6838299"/>
            <a:ext cx="1921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ability benchmark, subjects where you have greatest potential for improvement are: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Maths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933321" y="8563567"/>
            <a:ext cx="2360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5.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4370436" y="1714252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" descr="Graduation ca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5" y="160381"/>
            <a:ext cx="561775" cy="56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 rot="10800000" flipH="1">
            <a:off x="3568933" y="109847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"/>
          <p:cNvSpPr/>
          <p:nvPr/>
        </p:nvSpPr>
        <p:spPr>
          <a:xfrm rot="10800000" flipH="1">
            <a:off x="299013" y="110268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0" y="243339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ACADEMIC PERFORMANCE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/>
          <p:nvPr/>
        </p:nvCxnSpPr>
        <p:spPr>
          <a:xfrm rot="10800000">
            <a:off x="2316147" y="304319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925793" y="232383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1716432" y="223925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436147" y="1474893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2181289" y="223925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2098617" y="239788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39762" y="2402892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29270" y="219378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601975" y="219378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322109" y="152270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93964" y="2702924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Above benchmark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99013" y="1185590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benchmarking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492772" y="2910198"/>
            <a:ext cx="26904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current average grade is above your ability benchmark, indicating that you are reaching your potential. For further reading, see Reference 1.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46902" y="1683581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9013" y="5961241"/>
            <a:ext cx="6345458" cy="28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963942" y="735359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748704" y="735359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703078" y="7512229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910806" y="752522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989220" y="779422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773982" y="779422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2718026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940300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"/>
          <p:cNvCxnSpPr>
            <a:stCxn id="202" idx="2"/>
          </p:cNvCxnSpPr>
          <p:nvPr/>
        </p:nvCxnSpPr>
        <p:spPr>
          <a:xfrm flipH="1">
            <a:off x="1980084" y="6977074"/>
            <a:ext cx="429000" cy="12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"/>
          <p:cNvSpPr/>
          <p:nvPr/>
        </p:nvSpPr>
        <p:spPr>
          <a:xfrm>
            <a:off x="1965535" y="69209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409084" y="690821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370740" y="7095683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912399" y="7092592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8652" y="6912565"/>
            <a:ext cx="5717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935830" y="7336910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935830" y="7781688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17688" y="6447707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297740" y="65074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87825" y="6491822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446014" y="6463292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415232" y="6015533"/>
            <a:ext cx="6204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 rot="10800000">
            <a:off x="5488083" y="292310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rot="10800000">
            <a:off x="4097729" y="220374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3"/>
          <p:cNvSpPr/>
          <p:nvPr/>
        </p:nvSpPr>
        <p:spPr>
          <a:xfrm>
            <a:off x="4870373" y="2146160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484337" y="1465690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5329333" y="214007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265425" y="229537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4782993" y="229272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3901206" y="207369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773911" y="207369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364028" y="1517257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866300" y="2703223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Trending up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3852565" y="2925886"/>
            <a:ext cx="25253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average grade is higher than your previous grade. For further reading, see Reference 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506334" y="1669163"/>
            <a:ext cx="1934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Previous exam 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642162" y="1145036"/>
            <a:ext cx="31003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trends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322109" y="172803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 flipH="1">
            <a:off x="299013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rot="10800000">
            <a:off x="2253956" y="552717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3"/>
          <p:cNvSpPr txBox="1"/>
          <p:nvPr/>
        </p:nvSpPr>
        <p:spPr>
          <a:xfrm>
            <a:off x="450820" y="4959095"/>
            <a:ext cx="2721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actual grades, your guessed grade is higher, which suggests academic overconfidence. For further reading, see Reference 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91473" y="394857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awareness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"/>
          <p:cNvSpPr/>
          <p:nvPr/>
        </p:nvSpPr>
        <p:spPr>
          <a:xfrm rot="10800000" flipH="1">
            <a:off x="3584472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3667731" y="3973028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style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3852565" y="4479061"/>
            <a:ext cx="2497562" cy="155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852565" y="4479061"/>
            <a:ext cx="1288650" cy="155002"/>
          </a:xfrm>
          <a:prstGeom prst="roundRect">
            <a:avLst>
              <a:gd name="adj" fmla="val 16667"/>
            </a:avLst>
          </a:prstGeom>
          <a:solidFill>
            <a:srgbClr val="0C7A5B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797692" y="4677729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Specialist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723891" y="4650530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Generalist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763564" y="5000615"/>
            <a:ext cx="27018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tend to very good at a few subjects compared to your peers. For further reading, see Reference 4.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33288" y="467772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Underconfident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301545" y="4688038"/>
            <a:ext cx="10303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Overconfident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492772" y="4472516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73201" y="4507600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16147" y="4480664"/>
            <a:ext cx="898363" cy="138512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"/>
          <p:cNvCxnSpPr/>
          <p:nvPr/>
        </p:nvCxnSpPr>
        <p:spPr>
          <a:xfrm rot="10800000">
            <a:off x="1530254" y="8323173"/>
            <a:ext cx="174625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"/>
          <p:cNvSpPr txBox="1"/>
          <p:nvPr/>
        </p:nvSpPr>
        <p:spPr>
          <a:xfrm>
            <a:off x="1290858" y="8192408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52751" y="8200063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"/>
          <p:cNvCxnSpPr>
            <a:stCxn id="194" idx="2"/>
            <a:endCxn id="193" idx="6"/>
          </p:cNvCxnSpPr>
          <p:nvPr/>
        </p:nvCxnSpPr>
        <p:spPr>
          <a:xfrm rot="10800000">
            <a:off x="2122604" y="7422462"/>
            <a:ext cx="6261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3"/>
          <p:cNvCxnSpPr/>
          <p:nvPr/>
        </p:nvCxnSpPr>
        <p:spPr>
          <a:xfrm rot="10800000">
            <a:off x="2147970" y="7863088"/>
            <a:ext cx="626012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3"/>
          <p:cNvCxnSpPr/>
          <p:nvPr/>
        </p:nvCxnSpPr>
        <p:spPr>
          <a:xfrm>
            <a:off x="1514673" y="6855282"/>
            <a:ext cx="5704" cy="1463485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4068451" y="6838299"/>
            <a:ext cx="1921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ability benchmark, subjects where you have greatest potential for improvement are: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Maths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933321" y="8563567"/>
            <a:ext cx="2360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5.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4370436" y="1714252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" descr="Graduation ca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5" y="160381"/>
            <a:ext cx="561775" cy="5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4EBE08-DF9F-82AE-6E67-CEB4ABAAAD4E}"/>
              </a:ext>
            </a:extLst>
          </p:cNvPr>
          <p:cNvSpPr/>
          <p:nvPr/>
        </p:nvSpPr>
        <p:spPr>
          <a:xfrm>
            <a:off x="3483378" y="1010001"/>
            <a:ext cx="3213513" cy="27205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7A422-A517-1276-3F62-4F75E0E3AF1C}"/>
              </a:ext>
            </a:extLst>
          </p:cNvPr>
          <p:cNvSpPr/>
          <p:nvPr/>
        </p:nvSpPr>
        <p:spPr>
          <a:xfrm>
            <a:off x="234630" y="264975"/>
            <a:ext cx="646226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>
                <a:solidFill>
                  <a:srgbClr val="FF0000"/>
                </a:solidFill>
              </a:rPr>
              <a:t>6. Track academic trends over time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70289A6-50BA-5F69-A034-9D340E47FA33}"/>
              </a:ext>
            </a:extLst>
          </p:cNvPr>
          <p:cNvSpPr/>
          <p:nvPr/>
        </p:nvSpPr>
        <p:spPr>
          <a:xfrm rot="5400000">
            <a:off x="4967216" y="423059"/>
            <a:ext cx="413772" cy="289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20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67228363">
      <a:dk1>
        <a:srgbClr val="000000"/>
      </a:dk1>
      <a:lt1>
        <a:srgbClr val="FFFFFF"/>
      </a:lt1>
      <a:dk2>
        <a:srgbClr val="0098F1"/>
      </a:dk2>
      <a:lt2>
        <a:srgbClr val="00498F"/>
      </a:lt2>
      <a:accent1>
        <a:srgbClr val="FFFAF6"/>
      </a:accent1>
      <a:accent2>
        <a:srgbClr val="F2B3AE"/>
      </a:accent2>
      <a:accent3>
        <a:srgbClr val="BF0449"/>
      </a:accent3>
      <a:accent4>
        <a:srgbClr val="F26D6D"/>
      </a:accent4>
      <a:accent5>
        <a:srgbClr val="031240"/>
      </a:accent5>
      <a:accent6>
        <a:srgbClr val="64602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2325</Words>
  <Application>Microsoft Office PowerPoint</Application>
  <PresentationFormat>On-screen Show (4:3)</PresentationFormat>
  <Paragraphs>579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Roboto</vt:lpstr>
      <vt:lpstr>Batang</vt:lpstr>
      <vt:lpstr>Noto Sans Symbols</vt:lpstr>
      <vt:lpstr>Lato</vt:lpstr>
      <vt:lpstr>Book Antiqua</vt:lpstr>
      <vt:lpstr>Montserrat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 Kennedy</cp:lastModifiedBy>
  <cp:revision>8</cp:revision>
  <dcterms:created xsi:type="dcterms:W3CDTF">2023-04-21T20:24:19Z</dcterms:created>
  <dcterms:modified xsi:type="dcterms:W3CDTF">2024-04-16T10:49:36Z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